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4"/>
  </p:sldMasterIdLst>
  <p:notesMasterIdLst>
    <p:notesMasterId r:id="rId32"/>
  </p:notesMasterIdLst>
  <p:handoutMasterIdLst>
    <p:handoutMasterId r:id="rId33"/>
  </p:handoutMasterIdLst>
  <p:sldIdLst>
    <p:sldId id="477" r:id="rId5"/>
    <p:sldId id="564" r:id="rId6"/>
    <p:sldId id="293" r:id="rId7"/>
    <p:sldId id="453" r:id="rId8"/>
    <p:sldId id="463" r:id="rId9"/>
    <p:sldId id="478" r:id="rId10"/>
    <p:sldId id="480" r:id="rId11"/>
    <p:sldId id="455" r:id="rId12"/>
    <p:sldId id="336" r:id="rId13"/>
    <p:sldId id="482" r:id="rId14"/>
    <p:sldId id="483" r:id="rId15"/>
    <p:sldId id="501" r:id="rId16"/>
    <p:sldId id="555" r:id="rId17"/>
    <p:sldId id="561" r:id="rId18"/>
    <p:sldId id="500" r:id="rId19"/>
    <p:sldId id="505" r:id="rId20"/>
    <p:sldId id="507" r:id="rId21"/>
    <p:sldId id="504" r:id="rId22"/>
    <p:sldId id="511" r:id="rId23"/>
    <p:sldId id="514" r:id="rId24"/>
    <p:sldId id="534" r:id="rId25"/>
    <p:sldId id="563" r:id="rId26"/>
    <p:sldId id="456" r:id="rId27"/>
    <p:sldId id="540" r:id="rId28"/>
    <p:sldId id="541" r:id="rId29"/>
    <p:sldId id="562" r:id="rId30"/>
    <p:sldId id="559" r:id="rId31"/>
  </p:sldIdLst>
  <p:sldSz cx="12192000" cy="6858000"/>
  <p:notesSz cx="9874250" cy="6797675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Optima" panose="02000503060000020004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1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olo Mastropietro" initials="PM" lastIdx="1" clrIdx="0">
    <p:extLst>
      <p:ext uri="{19B8F6BF-5375-455C-9EA6-DF929625EA0E}">
        <p15:presenceInfo xmlns:p15="http://schemas.microsoft.com/office/powerpoint/2012/main" userId="S-1-5-21-967657614-1619080226-1236795852-458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70AD47"/>
    <a:srgbClr val="4472C4"/>
    <a:srgbClr val="003198"/>
    <a:srgbClr val="FFFFFF"/>
    <a:srgbClr val="C1093D"/>
    <a:srgbClr val="FEBA07"/>
    <a:srgbClr val="E2EFDA"/>
    <a:srgbClr val="F5F5F5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Stile medio 1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Stile medio 3 - Color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69" autoAdjust="0"/>
    <p:restoredTop sz="93690" autoAdjust="0"/>
  </p:normalViewPr>
  <p:slideViewPr>
    <p:cSldViewPr showGuides="1">
      <p:cViewPr varScale="1">
        <p:scale>
          <a:sx n="60" d="100"/>
          <a:sy n="60" d="100"/>
        </p:scale>
        <p:origin x="620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1804" y="40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2EB76-4ED4-4EDD-93DF-F7BDD067B8A8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033FA10C-21F1-450F-814E-16A9A73ADD41}">
      <dgm:prSet phldrT="[Texto]" custT="1"/>
      <dgm:spPr/>
      <dgm:t>
        <a:bodyPr/>
        <a:lstStyle/>
        <a:p>
          <a:r>
            <a:rPr lang="es-ES" sz="1000"/>
            <a:t>Quién paga</a:t>
          </a:r>
        </a:p>
      </dgm:t>
    </dgm:pt>
    <dgm:pt modelId="{89C8786C-4373-4E68-893F-91BF3283877B}" type="parTrans" cxnId="{C25C4054-4F9A-4EED-B41A-93FBFD21E032}">
      <dgm:prSet/>
      <dgm:spPr/>
      <dgm:t>
        <a:bodyPr/>
        <a:lstStyle/>
        <a:p>
          <a:endParaRPr lang="es-ES" sz="1800"/>
        </a:p>
      </dgm:t>
    </dgm:pt>
    <dgm:pt modelId="{BB47DAC3-FE28-406C-850E-24330752F2DE}" type="sibTrans" cxnId="{C25C4054-4F9A-4EED-B41A-93FBFD21E032}">
      <dgm:prSet/>
      <dgm:spPr/>
      <dgm:t>
        <a:bodyPr/>
        <a:lstStyle/>
        <a:p>
          <a:endParaRPr lang="es-ES" sz="1800"/>
        </a:p>
      </dgm:t>
    </dgm:pt>
    <dgm:pt modelId="{113B98B0-ABDB-4E2D-8DE7-A557CCE9120B}">
      <dgm:prSet phldrT="[Texto]" custT="1"/>
      <dgm:spPr/>
      <dgm:t>
        <a:bodyPr/>
        <a:lstStyle/>
        <a:p>
          <a:r>
            <a:rPr lang="es-ES" sz="1200" dirty="0"/>
            <a:t>Por lo general a la demanda, pero si se considera como parte del precio de desvío también podría asignarse a la generación  </a:t>
          </a:r>
        </a:p>
      </dgm:t>
    </dgm:pt>
    <dgm:pt modelId="{E4B81E46-3E60-49BA-855F-E9E6B8B865EE}" type="parTrans" cxnId="{E59D0207-AC8A-4410-B96B-F2E649DDE53F}">
      <dgm:prSet/>
      <dgm:spPr/>
      <dgm:t>
        <a:bodyPr/>
        <a:lstStyle/>
        <a:p>
          <a:endParaRPr lang="es-ES" sz="1800"/>
        </a:p>
      </dgm:t>
    </dgm:pt>
    <dgm:pt modelId="{91C0D0CC-E5BD-4DBD-99B8-DA6BEB9B4AC2}" type="sibTrans" cxnId="{E59D0207-AC8A-4410-B96B-F2E649DDE53F}">
      <dgm:prSet/>
      <dgm:spPr/>
      <dgm:t>
        <a:bodyPr/>
        <a:lstStyle/>
        <a:p>
          <a:endParaRPr lang="es-ES" sz="1800"/>
        </a:p>
      </dgm:t>
    </dgm:pt>
    <dgm:pt modelId="{FBBB5B76-C946-4B1E-8377-A5309E3780F3}">
      <dgm:prSet phldrT="[Texto]" custT="1"/>
      <dgm:spPr/>
      <dgm:t>
        <a:bodyPr/>
        <a:lstStyle/>
        <a:p>
          <a:r>
            <a:rPr lang="es-ES" sz="1000" dirty="0"/>
            <a:t>Metodología de asignación</a:t>
          </a:r>
        </a:p>
      </dgm:t>
    </dgm:pt>
    <dgm:pt modelId="{869900EE-90DB-457E-9BEB-9EB5827BB78B}" type="parTrans" cxnId="{1D86C72D-E8E7-489E-AE0A-5B0D04ECA6C8}">
      <dgm:prSet/>
      <dgm:spPr/>
      <dgm:t>
        <a:bodyPr/>
        <a:lstStyle/>
        <a:p>
          <a:endParaRPr lang="es-ES" sz="1800"/>
        </a:p>
      </dgm:t>
    </dgm:pt>
    <dgm:pt modelId="{6027AA12-1065-4207-B64C-DF87D12F3A3E}" type="sibTrans" cxnId="{1D86C72D-E8E7-489E-AE0A-5B0D04ECA6C8}">
      <dgm:prSet/>
      <dgm:spPr/>
      <dgm:t>
        <a:bodyPr/>
        <a:lstStyle/>
        <a:p>
          <a:endParaRPr lang="es-ES" sz="1800"/>
        </a:p>
      </dgm:t>
    </dgm:pt>
    <dgm:pt modelId="{799A9EBF-8900-48D0-A699-2451E3BCD3DA}">
      <dgm:prSet phldrT="[Texto]" custT="1"/>
      <dgm:spPr/>
      <dgm:t>
        <a:bodyPr/>
        <a:lstStyle/>
        <a:p>
          <a:r>
            <a:rPr lang="es-ES" sz="1200"/>
            <a:t>No hay consenso en la asignación eficiente, opciones: </a:t>
          </a:r>
        </a:p>
      </dgm:t>
    </dgm:pt>
    <dgm:pt modelId="{BB3C3E81-E9F7-43AD-BF68-BD7516B0D6B1}" type="parTrans" cxnId="{B37617BF-1065-4ABD-BC54-E5DF35C063ED}">
      <dgm:prSet/>
      <dgm:spPr/>
      <dgm:t>
        <a:bodyPr/>
        <a:lstStyle/>
        <a:p>
          <a:endParaRPr lang="es-ES" sz="1800"/>
        </a:p>
      </dgm:t>
    </dgm:pt>
    <dgm:pt modelId="{A6C71E2A-53AC-457A-A14F-D05E8B31089B}" type="sibTrans" cxnId="{B37617BF-1065-4ABD-BC54-E5DF35C063ED}">
      <dgm:prSet/>
      <dgm:spPr/>
      <dgm:t>
        <a:bodyPr/>
        <a:lstStyle/>
        <a:p>
          <a:endParaRPr lang="es-ES" sz="1800"/>
        </a:p>
      </dgm:t>
    </dgm:pt>
    <dgm:pt modelId="{965A815A-C3AF-43EB-90E9-27B4DFDF330D}">
      <dgm:prSet phldrT="[Texto]" custT="1"/>
      <dgm:spPr/>
      <dgm:t>
        <a:bodyPr/>
        <a:lstStyle/>
        <a:p>
          <a:r>
            <a:rPr lang="es-ES" sz="1000"/>
            <a:t>Tipo de cargo</a:t>
          </a:r>
        </a:p>
      </dgm:t>
    </dgm:pt>
    <dgm:pt modelId="{707CF052-E25A-4DBD-B546-ED9FB88F1E22}" type="parTrans" cxnId="{ADFB6D53-B046-4192-A48F-136C5265D422}">
      <dgm:prSet/>
      <dgm:spPr/>
      <dgm:t>
        <a:bodyPr/>
        <a:lstStyle/>
        <a:p>
          <a:endParaRPr lang="es-ES" sz="1800"/>
        </a:p>
      </dgm:t>
    </dgm:pt>
    <dgm:pt modelId="{EA392982-D379-40E6-B2AD-31C82E977FBF}" type="sibTrans" cxnId="{ADFB6D53-B046-4192-A48F-136C5265D422}">
      <dgm:prSet/>
      <dgm:spPr/>
      <dgm:t>
        <a:bodyPr/>
        <a:lstStyle/>
        <a:p>
          <a:endParaRPr lang="es-ES" sz="1800"/>
        </a:p>
      </dgm:t>
    </dgm:pt>
    <dgm:pt modelId="{A2AA8096-66A6-4317-BC33-2ED935C63485}">
      <dgm:prSet phldrT="[Texto]" custT="1"/>
      <dgm:spPr/>
      <dgm:t>
        <a:bodyPr/>
        <a:lstStyle/>
        <a:p>
          <a:endParaRPr lang="es-ES" sz="1200"/>
        </a:p>
      </dgm:t>
    </dgm:pt>
    <dgm:pt modelId="{1D5E31EC-27BD-40FD-95FC-DD0D2A293EE8}" type="parTrans" cxnId="{6C86A208-B687-4969-AF47-73467DE28F21}">
      <dgm:prSet/>
      <dgm:spPr/>
      <dgm:t>
        <a:bodyPr/>
        <a:lstStyle/>
        <a:p>
          <a:endParaRPr lang="es-ES" sz="1800"/>
        </a:p>
      </dgm:t>
    </dgm:pt>
    <dgm:pt modelId="{E898C178-F649-4070-8EBE-44A04478C745}" type="sibTrans" cxnId="{6C86A208-B687-4969-AF47-73467DE28F21}">
      <dgm:prSet/>
      <dgm:spPr/>
      <dgm:t>
        <a:bodyPr/>
        <a:lstStyle/>
        <a:p>
          <a:endParaRPr lang="es-ES" sz="1800"/>
        </a:p>
      </dgm:t>
    </dgm:pt>
    <dgm:pt modelId="{E69E7236-740D-4BD9-877C-DB37EA648FC2}">
      <dgm:prSet phldrT="[Texto]" custT="1"/>
      <dgm:spPr/>
      <dgm:t>
        <a:bodyPr/>
        <a:lstStyle/>
        <a:p>
          <a:r>
            <a:rPr lang="es-ES" sz="1200"/>
            <a:t>Energía desvíos</a:t>
          </a:r>
        </a:p>
      </dgm:t>
    </dgm:pt>
    <dgm:pt modelId="{4B23BC1F-B486-4F1C-857E-EDA6C5CE83F0}" type="parTrans" cxnId="{134E4917-4CCA-41A0-8305-0010DBD04CFE}">
      <dgm:prSet/>
      <dgm:spPr/>
      <dgm:t>
        <a:bodyPr/>
        <a:lstStyle/>
        <a:p>
          <a:endParaRPr lang="es-ES" sz="1800"/>
        </a:p>
      </dgm:t>
    </dgm:pt>
    <dgm:pt modelId="{3F87B47C-C941-44B2-9DD4-22DBF1883491}" type="sibTrans" cxnId="{134E4917-4CCA-41A0-8305-0010DBD04CFE}">
      <dgm:prSet/>
      <dgm:spPr/>
      <dgm:t>
        <a:bodyPr/>
        <a:lstStyle/>
        <a:p>
          <a:endParaRPr lang="es-ES" sz="1800"/>
        </a:p>
      </dgm:t>
    </dgm:pt>
    <dgm:pt modelId="{13E4452B-A235-4833-B5F7-C539308D622E}">
      <dgm:prSet custT="1"/>
      <dgm:spPr/>
      <dgm:t>
        <a:bodyPr/>
        <a:lstStyle/>
        <a:p>
          <a:r>
            <a:rPr lang="es-ES" sz="900" dirty="0"/>
            <a:t>Granularidad </a:t>
          </a:r>
        </a:p>
      </dgm:t>
    </dgm:pt>
    <dgm:pt modelId="{7161349C-A983-40BB-9D4C-18CA98130F6C}" type="parTrans" cxnId="{F70AE365-FFA4-432C-8BE6-CB0EC427AEE7}">
      <dgm:prSet/>
      <dgm:spPr/>
      <dgm:t>
        <a:bodyPr/>
        <a:lstStyle/>
        <a:p>
          <a:endParaRPr lang="es-ES" sz="1800"/>
        </a:p>
      </dgm:t>
    </dgm:pt>
    <dgm:pt modelId="{47FAED8E-D2B2-451A-B8D9-7B9651D881BD}" type="sibTrans" cxnId="{F70AE365-FFA4-432C-8BE6-CB0EC427AEE7}">
      <dgm:prSet/>
      <dgm:spPr/>
      <dgm:t>
        <a:bodyPr/>
        <a:lstStyle/>
        <a:p>
          <a:endParaRPr lang="es-ES" sz="1800"/>
        </a:p>
      </dgm:t>
    </dgm:pt>
    <dgm:pt modelId="{9D20A7AA-5697-4A5D-A176-67B9AF25BF1B}">
      <dgm:prSet custT="1"/>
      <dgm:spPr/>
      <dgm:t>
        <a:bodyPr/>
        <a:lstStyle/>
        <a:p>
          <a:r>
            <a:rPr lang="es-ES" sz="1200"/>
            <a:t>Espacial: No  </a:t>
          </a:r>
        </a:p>
      </dgm:t>
    </dgm:pt>
    <dgm:pt modelId="{C4CCD599-57AE-42A5-A47D-0C126168E852}" type="parTrans" cxnId="{7135337F-4861-4EF2-B40D-40A8BB9CF0BC}">
      <dgm:prSet/>
      <dgm:spPr/>
      <dgm:t>
        <a:bodyPr/>
        <a:lstStyle/>
        <a:p>
          <a:endParaRPr lang="es-ES" sz="1800"/>
        </a:p>
      </dgm:t>
    </dgm:pt>
    <dgm:pt modelId="{9DF661B5-ED91-4D28-BBAF-2D52DE28C781}" type="sibTrans" cxnId="{7135337F-4861-4EF2-B40D-40A8BB9CF0BC}">
      <dgm:prSet/>
      <dgm:spPr/>
      <dgm:t>
        <a:bodyPr/>
        <a:lstStyle/>
        <a:p>
          <a:endParaRPr lang="es-ES" sz="1800"/>
        </a:p>
      </dgm:t>
    </dgm:pt>
    <dgm:pt modelId="{FEC30B38-6D29-4910-9F68-782702AA546E}">
      <dgm:prSet custT="1"/>
      <dgm:spPr/>
      <dgm:t>
        <a:bodyPr/>
        <a:lstStyle/>
        <a:p>
          <a:r>
            <a:rPr lang="es-ES" sz="1200" dirty="0"/>
            <a:t>Temporal: cuarto-horaria, horaria o periodos más amplios depende de la granularidad de los productos  </a:t>
          </a:r>
        </a:p>
      </dgm:t>
    </dgm:pt>
    <dgm:pt modelId="{0F8DA689-1593-445C-8D99-CE328F40200D}" type="parTrans" cxnId="{603EB99E-ABDE-411F-A6E8-EE2D4A815234}">
      <dgm:prSet/>
      <dgm:spPr/>
      <dgm:t>
        <a:bodyPr/>
        <a:lstStyle/>
        <a:p>
          <a:endParaRPr lang="es-ES" sz="1800"/>
        </a:p>
      </dgm:t>
    </dgm:pt>
    <dgm:pt modelId="{18DB102F-5C70-4A41-BEAE-106974DF5ABE}" type="sibTrans" cxnId="{603EB99E-ABDE-411F-A6E8-EE2D4A815234}">
      <dgm:prSet/>
      <dgm:spPr/>
      <dgm:t>
        <a:bodyPr/>
        <a:lstStyle/>
        <a:p>
          <a:endParaRPr lang="es-ES" sz="1800"/>
        </a:p>
      </dgm:t>
    </dgm:pt>
    <dgm:pt modelId="{DC489150-FC92-4950-A937-89E2C3EE9CD1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ES" sz="1200" dirty="0"/>
            <a:t>Precios desvíos</a:t>
          </a:r>
        </a:p>
      </dgm:t>
    </dgm:pt>
    <dgm:pt modelId="{117B9480-E7E5-42BD-9EB4-7D4FE667F982}" type="parTrans" cxnId="{D20F7F9B-67F1-41F1-931F-20770D9496AA}">
      <dgm:prSet/>
      <dgm:spPr/>
      <dgm:t>
        <a:bodyPr/>
        <a:lstStyle/>
        <a:p>
          <a:endParaRPr lang="es-ES" sz="1600"/>
        </a:p>
      </dgm:t>
    </dgm:pt>
    <dgm:pt modelId="{F95920B8-060C-4300-B19E-EC9346EFF250}" type="sibTrans" cxnId="{D20F7F9B-67F1-41F1-931F-20770D9496AA}">
      <dgm:prSet/>
      <dgm:spPr/>
      <dgm:t>
        <a:bodyPr/>
        <a:lstStyle/>
        <a:p>
          <a:endParaRPr lang="es-ES" sz="1600"/>
        </a:p>
      </dgm:t>
    </dgm:pt>
    <dgm:pt modelId="{4DA28349-2469-4333-BFE7-A7CD36F12F3E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ES" sz="1200"/>
            <a:t>Coste residual</a:t>
          </a:r>
        </a:p>
      </dgm:t>
    </dgm:pt>
    <dgm:pt modelId="{B8A3B2A8-CCCD-4CE2-82DE-A06F9421B4AF}" type="parTrans" cxnId="{59829FAA-C121-4122-BEE7-6117EEEB95E9}">
      <dgm:prSet/>
      <dgm:spPr/>
      <dgm:t>
        <a:bodyPr/>
        <a:lstStyle/>
        <a:p>
          <a:endParaRPr lang="es-ES" sz="1600"/>
        </a:p>
      </dgm:t>
    </dgm:pt>
    <dgm:pt modelId="{0D7A4432-9C62-4230-8D50-3905AE99E06D}" type="sibTrans" cxnId="{59829FAA-C121-4122-BEE7-6117EEEB95E9}">
      <dgm:prSet/>
      <dgm:spPr/>
      <dgm:t>
        <a:bodyPr/>
        <a:lstStyle/>
        <a:p>
          <a:endParaRPr lang="es-ES" sz="1600"/>
        </a:p>
      </dgm:t>
    </dgm:pt>
    <dgm:pt modelId="{2468C22C-DF14-4ED4-95D1-E183F75257A4}">
      <dgm:prSet phldrT="[Texto]" custT="1"/>
      <dgm:spPr/>
      <dgm:t>
        <a:bodyPr/>
        <a:lstStyle/>
        <a:p>
          <a:r>
            <a:rPr lang="es-ES" sz="1200" dirty="0"/>
            <a:t>Si es coste residual</a:t>
          </a:r>
          <a:r>
            <a:rPr lang="es-ES" sz="1200" dirty="0">
              <a:sym typeface="Wingdings" panose="05000000000000000000" pitchFamily="2" charset="2"/>
            </a:rPr>
            <a:t> debería ser asignado por cargo fijo</a:t>
          </a:r>
          <a:endParaRPr lang="es-ES" sz="1200" dirty="0"/>
        </a:p>
      </dgm:t>
    </dgm:pt>
    <dgm:pt modelId="{B0C41ADD-0443-4866-AC0B-7BD6E6913C10}" type="parTrans" cxnId="{46AEC347-BDE3-4D6C-9E39-02B3EE607529}">
      <dgm:prSet/>
      <dgm:spPr/>
      <dgm:t>
        <a:bodyPr/>
        <a:lstStyle/>
        <a:p>
          <a:endParaRPr lang="es-ES" sz="1600"/>
        </a:p>
      </dgm:t>
    </dgm:pt>
    <dgm:pt modelId="{1E57747E-A607-47E4-8C2A-D0C6EE4051CA}" type="sibTrans" cxnId="{46AEC347-BDE3-4D6C-9E39-02B3EE607529}">
      <dgm:prSet/>
      <dgm:spPr/>
      <dgm:t>
        <a:bodyPr/>
        <a:lstStyle/>
        <a:p>
          <a:endParaRPr lang="es-ES" sz="1600"/>
        </a:p>
      </dgm:t>
    </dgm:pt>
    <dgm:pt modelId="{BC52E49D-CA3A-4286-9D10-6B3A442CE76A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ES" sz="1200" i="1" err="1"/>
            <a:t>Scarcity</a:t>
          </a:r>
          <a:r>
            <a:rPr lang="es-ES" sz="1200" i="1"/>
            <a:t> prices </a:t>
          </a:r>
        </a:p>
      </dgm:t>
    </dgm:pt>
    <dgm:pt modelId="{D7F77231-EAC1-4E08-9791-748B910F69C8}" type="parTrans" cxnId="{6ECA9B0F-0D35-46BD-8F58-78E75509E78A}">
      <dgm:prSet/>
      <dgm:spPr/>
      <dgm:t>
        <a:bodyPr/>
        <a:lstStyle/>
        <a:p>
          <a:endParaRPr lang="es-ES" sz="1600"/>
        </a:p>
      </dgm:t>
    </dgm:pt>
    <dgm:pt modelId="{99F94AD1-6871-47F7-9D58-559FAC00DC23}" type="sibTrans" cxnId="{6ECA9B0F-0D35-46BD-8F58-78E75509E78A}">
      <dgm:prSet/>
      <dgm:spPr/>
      <dgm:t>
        <a:bodyPr/>
        <a:lstStyle/>
        <a:p>
          <a:endParaRPr lang="es-ES" sz="1600"/>
        </a:p>
      </dgm:t>
    </dgm:pt>
    <dgm:pt modelId="{4062127A-4E6C-4311-B49D-C13D1860B7CF}" type="pres">
      <dgm:prSet presAssocID="{AFD2EB76-4ED4-4EDD-93DF-F7BDD067B8A8}" presName="linearFlow" presStyleCnt="0">
        <dgm:presLayoutVars>
          <dgm:dir/>
          <dgm:animLvl val="lvl"/>
          <dgm:resizeHandles val="exact"/>
        </dgm:presLayoutVars>
      </dgm:prSet>
      <dgm:spPr/>
    </dgm:pt>
    <dgm:pt modelId="{B20B7173-68F4-47AB-9DAB-AC75DB296AEE}" type="pres">
      <dgm:prSet presAssocID="{033FA10C-21F1-450F-814E-16A9A73ADD41}" presName="composite" presStyleCnt="0"/>
      <dgm:spPr/>
    </dgm:pt>
    <dgm:pt modelId="{A51922C3-0244-4553-B594-E18E3747527E}" type="pres">
      <dgm:prSet presAssocID="{033FA10C-21F1-450F-814E-16A9A73ADD41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F4E3F539-A04F-4C79-AEA1-50236932686A}" type="pres">
      <dgm:prSet presAssocID="{033FA10C-21F1-450F-814E-16A9A73ADD41}" presName="descendantText" presStyleLbl="alignAcc1" presStyleIdx="0" presStyleCnt="4">
        <dgm:presLayoutVars>
          <dgm:bulletEnabled val="1"/>
        </dgm:presLayoutVars>
      </dgm:prSet>
      <dgm:spPr/>
    </dgm:pt>
    <dgm:pt modelId="{B66BC8B2-8345-49A3-BEBF-6C9DEE8E7646}" type="pres">
      <dgm:prSet presAssocID="{BB47DAC3-FE28-406C-850E-24330752F2DE}" presName="sp" presStyleCnt="0"/>
      <dgm:spPr/>
    </dgm:pt>
    <dgm:pt modelId="{04590C73-B192-4F6B-9DBC-B873FB7DBE78}" type="pres">
      <dgm:prSet presAssocID="{FBBB5B76-C946-4B1E-8377-A5309E3780F3}" presName="composite" presStyleCnt="0"/>
      <dgm:spPr/>
    </dgm:pt>
    <dgm:pt modelId="{53EF852A-E508-4EDE-AD92-B289721E0E1D}" type="pres">
      <dgm:prSet presAssocID="{FBBB5B76-C946-4B1E-8377-A5309E3780F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E0410620-3B8F-465A-9006-7B15FED571F4}" type="pres">
      <dgm:prSet presAssocID="{FBBB5B76-C946-4B1E-8377-A5309E3780F3}" presName="descendantText" presStyleLbl="alignAcc1" presStyleIdx="1" presStyleCnt="4" custScaleY="105910">
        <dgm:presLayoutVars>
          <dgm:bulletEnabled val="1"/>
        </dgm:presLayoutVars>
      </dgm:prSet>
      <dgm:spPr/>
    </dgm:pt>
    <dgm:pt modelId="{AB510253-DCF0-451A-B3F2-0DA1F91EE262}" type="pres">
      <dgm:prSet presAssocID="{6027AA12-1065-4207-B64C-DF87D12F3A3E}" presName="sp" presStyleCnt="0"/>
      <dgm:spPr/>
    </dgm:pt>
    <dgm:pt modelId="{63AEC935-EE68-4C97-AED0-307C66378CEC}" type="pres">
      <dgm:prSet presAssocID="{13E4452B-A235-4833-B5F7-C539308D622E}" presName="composite" presStyleCnt="0"/>
      <dgm:spPr/>
    </dgm:pt>
    <dgm:pt modelId="{05E353C3-8BCA-48AA-8143-082285FFC67B}" type="pres">
      <dgm:prSet presAssocID="{13E4452B-A235-4833-B5F7-C539308D622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0F9EAC02-1B84-4220-9ED4-F20B43FC931E}" type="pres">
      <dgm:prSet presAssocID="{13E4452B-A235-4833-B5F7-C539308D622E}" presName="descendantText" presStyleLbl="alignAcc1" presStyleIdx="2" presStyleCnt="4">
        <dgm:presLayoutVars>
          <dgm:bulletEnabled val="1"/>
        </dgm:presLayoutVars>
      </dgm:prSet>
      <dgm:spPr/>
    </dgm:pt>
    <dgm:pt modelId="{F89C5786-F46F-403D-A3C2-F5A7B8180446}" type="pres">
      <dgm:prSet presAssocID="{47FAED8E-D2B2-451A-B8D9-7B9651D881BD}" presName="sp" presStyleCnt="0"/>
      <dgm:spPr/>
    </dgm:pt>
    <dgm:pt modelId="{9D9DD725-18E2-4E64-B0E1-75B2A8D5FE8E}" type="pres">
      <dgm:prSet presAssocID="{965A815A-C3AF-43EB-90E9-27B4DFDF330D}" presName="composite" presStyleCnt="0"/>
      <dgm:spPr/>
    </dgm:pt>
    <dgm:pt modelId="{82C21FE7-DB79-4EF3-B38E-EE4705DDC4E8}" type="pres">
      <dgm:prSet presAssocID="{965A815A-C3AF-43EB-90E9-27B4DFDF330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270F51E-BC6D-421D-A16C-3680FEB43EB7}" type="pres">
      <dgm:prSet presAssocID="{965A815A-C3AF-43EB-90E9-27B4DFDF330D}" presName="descendantText" presStyleLbl="alignAcc1" presStyleIdx="3" presStyleCnt="4" custScaleY="121862">
        <dgm:presLayoutVars>
          <dgm:bulletEnabled val="1"/>
        </dgm:presLayoutVars>
      </dgm:prSet>
      <dgm:spPr/>
    </dgm:pt>
  </dgm:ptLst>
  <dgm:cxnLst>
    <dgm:cxn modelId="{E59D0207-AC8A-4410-B96B-F2E649DDE53F}" srcId="{033FA10C-21F1-450F-814E-16A9A73ADD41}" destId="{113B98B0-ABDB-4E2D-8DE7-A557CCE9120B}" srcOrd="0" destOrd="0" parTransId="{E4B81E46-3E60-49BA-855F-E9E6B8B865EE}" sibTransId="{91C0D0CC-E5BD-4DBD-99B8-DA6BEB9B4AC2}"/>
    <dgm:cxn modelId="{6C86A208-B687-4969-AF47-73467DE28F21}" srcId="{965A815A-C3AF-43EB-90E9-27B4DFDF330D}" destId="{A2AA8096-66A6-4317-BC33-2ED935C63485}" srcOrd="0" destOrd="0" parTransId="{1D5E31EC-27BD-40FD-95FC-DD0D2A293EE8}" sibTransId="{E898C178-F649-4070-8EBE-44A04478C745}"/>
    <dgm:cxn modelId="{6ECA9B0F-0D35-46BD-8F58-78E75509E78A}" srcId="{799A9EBF-8900-48D0-A699-2451E3BCD3DA}" destId="{BC52E49D-CA3A-4286-9D10-6B3A442CE76A}" srcOrd="1" destOrd="0" parTransId="{D7F77231-EAC1-4E08-9791-748B910F69C8}" sibTransId="{99F94AD1-6871-47F7-9D58-559FAC00DC23}"/>
    <dgm:cxn modelId="{9BB15614-62C9-4D4A-9740-D3678BC6DEC6}" type="presOf" srcId="{E69E7236-740D-4BD9-877C-DB37EA648FC2}" destId="{E270F51E-BC6D-421D-A16C-3680FEB43EB7}" srcOrd="0" destOrd="1" presId="urn:microsoft.com/office/officeart/2005/8/layout/chevron2"/>
    <dgm:cxn modelId="{134E4917-4CCA-41A0-8305-0010DBD04CFE}" srcId="{965A815A-C3AF-43EB-90E9-27B4DFDF330D}" destId="{E69E7236-740D-4BD9-877C-DB37EA648FC2}" srcOrd="1" destOrd="0" parTransId="{4B23BC1F-B486-4F1C-857E-EDA6C5CE83F0}" sibTransId="{3F87B47C-C941-44B2-9DD4-22DBF1883491}"/>
    <dgm:cxn modelId="{0FB8651A-49E1-4AAF-B9E2-11DACCB9F6C4}" type="presOf" srcId="{13E4452B-A235-4833-B5F7-C539308D622E}" destId="{05E353C3-8BCA-48AA-8143-082285FFC67B}" srcOrd="0" destOrd="0" presId="urn:microsoft.com/office/officeart/2005/8/layout/chevron2"/>
    <dgm:cxn modelId="{BE056223-FFA6-41EE-8352-9887F51B1FD0}" type="presOf" srcId="{DC489150-FC92-4950-A937-89E2C3EE9CD1}" destId="{E0410620-3B8F-465A-9006-7B15FED571F4}" srcOrd="0" destOrd="1" presId="urn:microsoft.com/office/officeart/2005/8/layout/chevron2"/>
    <dgm:cxn modelId="{1D86C72D-E8E7-489E-AE0A-5B0D04ECA6C8}" srcId="{AFD2EB76-4ED4-4EDD-93DF-F7BDD067B8A8}" destId="{FBBB5B76-C946-4B1E-8377-A5309E3780F3}" srcOrd="1" destOrd="0" parTransId="{869900EE-90DB-457E-9BEB-9EB5827BB78B}" sibTransId="{6027AA12-1065-4207-B64C-DF87D12F3A3E}"/>
    <dgm:cxn modelId="{F02DDB36-2D4C-46AC-A543-7DF81AD8DCB7}" type="presOf" srcId="{965A815A-C3AF-43EB-90E9-27B4DFDF330D}" destId="{82C21FE7-DB79-4EF3-B38E-EE4705DDC4E8}" srcOrd="0" destOrd="0" presId="urn:microsoft.com/office/officeart/2005/8/layout/chevron2"/>
    <dgm:cxn modelId="{CA3F7A40-9E7C-45A9-B8BA-A6061903A01F}" type="presOf" srcId="{799A9EBF-8900-48D0-A699-2451E3BCD3DA}" destId="{E0410620-3B8F-465A-9006-7B15FED571F4}" srcOrd="0" destOrd="0" presId="urn:microsoft.com/office/officeart/2005/8/layout/chevron2"/>
    <dgm:cxn modelId="{F70AE365-FFA4-432C-8BE6-CB0EC427AEE7}" srcId="{AFD2EB76-4ED4-4EDD-93DF-F7BDD067B8A8}" destId="{13E4452B-A235-4833-B5F7-C539308D622E}" srcOrd="2" destOrd="0" parTransId="{7161349C-A983-40BB-9D4C-18CA98130F6C}" sibTransId="{47FAED8E-D2B2-451A-B8D9-7B9651D881BD}"/>
    <dgm:cxn modelId="{46AEC347-BDE3-4D6C-9E39-02B3EE607529}" srcId="{965A815A-C3AF-43EB-90E9-27B4DFDF330D}" destId="{2468C22C-DF14-4ED4-95D1-E183F75257A4}" srcOrd="2" destOrd="0" parTransId="{B0C41ADD-0443-4866-AC0B-7BD6E6913C10}" sibTransId="{1E57747E-A607-47E4-8C2A-D0C6EE4051CA}"/>
    <dgm:cxn modelId="{7D768651-2D8E-412E-807C-7F7E30125E9D}" type="presOf" srcId="{AFD2EB76-4ED4-4EDD-93DF-F7BDD067B8A8}" destId="{4062127A-4E6C-4311-B49D-C13D1860B7CF}" srcOrd="0" destOrd="0" presId="urn:microsoft.com/office/officeart/2005/8/layout/chevron2"/>
    <dgm:cxn modelId="{ADFB6D53-B046-4192-A48F-136C5265D422}" srcId="{AFD2EB76-4ED4-4EDD-93DF-F7BDD067B8A8}" destId="{965A815A-C3AF-43EB-90E9-27B4DFDF330D}" srcOrd="3" destOrd="0" parTransId="{707CF052-E25A-4DBD-B546-ED9FB88F1E22}" sibTransId="{EA392982-D379-40E6-B2AD-31C82E977FBF}"/>
    <dgm:cxn modelId="{C25C4054-4F9A-4EED-B41A-93FBFD21E032}" srcId="{AFD2EB76-4ED4-4EDD-93DF-F7BDD067B8A8}" destId="{033FA10C-21F1-450F-814E-16A9A73ADD41}" srcOrd="0" destOrd="0" parTransId="{89C8786C-4373-4E68-893F-91BF3283877B}" sibTransId="{BB47DAC3-FE28-406C-850E-24330752F2DE}"/>
    <dgm:cxn modelId="{23C15275-C446-49EA-BFA3-CA6B45584FC0}" type="presOf" srcId="{2468C22C-DF14-4ED4-95D1-E183F75257A4}" destId="{E270F51E-BC6D-421D-A16C-3680FEB43EB7}" srcOrd="0" destOrd="2" presId="urn:microsoft.com/office/officeart/2005/8/layout/chevron2"/>
    <dgm:cxn modelId="{0045C77D-457F-4C67-A517-19359A564DCD}" type="presOf" srcId="{4DA28349-2469-4333-BFE7-A7CD36F12F3E}" destId="{E0410620-3B8F-465A-9006-7B15FED571F4}" srcOrd="0" destOrd="3" presId="urn:microsoft.com/office/officeart/2005/8/layout/chevron2"/>
    <dgm:cxn modelId="{7135337F-4861-4EF2-B40D-40A8BB9CF0BC}" srcId="{13E4452B-A235-4833-B5F7-C539308D622E}" destId="{9D20A7AA-5697-4A5D-A176-67B9AF25BF1B}" srcOrd="0" destOrd="0" parTransId="{C4CCD599-57AE-42A5-A47D-0C126168E852}" sibTransId="{9DF661B5-ED91-4D28-BBAF-2D52DE28C781}"/>
    <dgm:cxn modelId="{0B584693-AEE3-44A1-BFB0-910965E6776A}" type="presOf" srcId="{FEC30B38-6D29-4910-9F68-782702AA546E}" destId="{0F9EAC02-1B84-4220-9ED4-F20B43FC931E}" srcOrd="0" destOrd="1" presId="urn:microsoft.com/office/officeart/2005/8/layout/chevron2"/>
    <dgm:cxn modelId="{D20F7F9B-67F1-41F1-931F-20770D9496AA}" srcId="{799A9EBF-8900-48D0-A699-2451E3BCD3DA}" destId="{DC489150-FC92-4950-A937-89E2C3EE9CD1}" srcOrd="0" destOrd="0" parTransId="{117B9480-E7E5-42BD-9EB4-7D4FE667F982}" sibTransId="{F95920B8-060C-4300-B19E-EC9346EFF250}"/>
    <dgm:cxn modelId="{603EB99E-ABDE-411F-A6E8-EE2D4A815234}" srcId="{13E4452B-A235-4833-B5F7-C539308D622E}" destId="{FEC30B38-6D29-4910-9F68-782702AA546E}" srcOrd="1" destOrd="0" parTransId="{0F8DA689-1593-445C-8D99-CE328F40200D}" sibTransId="{18DB102F-5C70-4A41-BEAE-106974DF5ABE}"/>
    <dgm:cxn modelId="{59829FAA-C121-4122-BEE7-6117EEEB95E9}" srcId="{799A9EBF-8900-48D0-A699-2451E3BCD3DA}" destId="{4DA28349-2469-4333-BFE7-A7CD36F12F3E}" srcOrd="2" destOrd="0" parTransId="{B8A3B2A8-CCCD-4CE2-82DE-A06F9421B4AF}" sibTransId="{0D7A4432-9C62-4230-8D50-3905AE99E06D}"/>
    <dgm:cxn modelId="{AAAECAB7-41DB-46CE-A122-8070BB4F5348}" type="presOf" srcId="{033FA10C-21F1-450F-814E-16A9A73ADD41}" destId="{A51922C3-0244-4553-B594-E18E3747527E}" srcOrd="0" destOrd="0" presId="urn:microsoft.com/office/officeart/2005/8/layout/chevron2"/>
    <dgm:cxn modelId="{B37617BF-1065-4ABD-BC54-E5DF35C063ED}" srcId="{FBBB5B76-C946-4B1E-8377-A5309E3780F3}" destId="{799A9EBF-8900-48D0-A699-2451E3BCD3DA}" srcOrd="0" destOrd="0" parTransId="{BB3C3E81-E9F7-43AD-BF68-BD7516B0D6B1}" sibTransId="{A6C71E2A-53AC-457A-A14F-D05E8B31089B}"/>
    <dgm:cxn modelId="{302481CA-FC97-4642-BDD4-0E516677FC44}" type="presOf" srcId="{FBBB5B76-C946-4B1E-8377-A5309E3780F3}" destId="{53EF852A-E508-4EDE-AD92-B289721E0E1D}" srcOrd="0" destOrd="0" presId="urn:microsoft.com/office/officeart/2005/8/layout/chevron2"/>
    <dgm:cxn modelId="{571003DA-C3ED-4AFB-8973-AF5215858DF8}" type="presOf" srcId="{9D20A7AA-5697-4A5D-A176-67B9AF25BF1B}" destId="{0F9EAC02-1B84-4220-9ED4-F20B43FC931E}" srcOrd="0" destOrd="0" presId="urn:microsoft.com/office/officeart/2005/8/layout/chevron2"/>
    <dgm:cxn modelId="{9572BEDC-3370-4D41-84FF-1CEA996BDDE6}" type="presOf" srcId="{A2AA8096-66A6-4317-BC33-2ED935C63485}" destId="{E270F51E-BC6D-421D-A16C-3680FEB43EB7}" srcOrd="0" destOrd="0" presId="urn:microsoft.com/office/officeart/2005/8/layout/chevron2"/>
    <dgm:cxn modelId="{E05824DF-65E4-45C9-B7A9-623A4EF2C4A7}" type="presOf" srcId="{BC52E49D-CA3A-4286-9D10-6B3A442CE76A}" destId="{E0410620-3B8F-465A-9006-7B15FED571F4}" srcOrd="0" destOrd="2" presId="urn:microsoft.com/office/officeart/2005/8/layout/chevron2"/>
    <dgm:cxn modelId="{2CB7C2F4-4DE6-4BB2-9FED-7947BC192BE7}" type="presOf" srcId="{113B98B0-ABDB-4E2D-8DE7-A557CCE9120B}" destId="{F4E3F539-A04F-4C79-AEA1-50236932686A}" srcOrd="0" destOrd="0" presId="urn:microsoft.com/office/officeart/2005/8/layout/chevron2"/>
    <dgm:cxn modelId="{CC66C2F4-BD53-4035-BB82-69B1EA17F764}" type="presParOf" srcId="{4062127A-4E6C-4311-B49D-C13D1860B7CF}" destId="{B20B7173-68F4-47AB-9DAB-AC75DB296AEE}" srcOrd="0" destOrd="0" presId="urn:microsoft.com/office/officeart/2005/8/layout/chevron2"/>
    <dgm:cxn modelId="{9064B3A6-F56D-4F15-9662-A59F360A1A43}" type="presParOf" srcId="{B20B7173-68F4-47AB-9DAB-AC75DB296AEE}" destId="{A51922C3-0244-4553-B594-E18E3747527E}" srcOrd="0" destOrd="0" presId="urn:microsoft.com/office/officeart/2005/8/layout/chevron2"/>
    <dgm:cxn modelId="{4717856D-51E9-4813-982F-15FFE0648556}" type="presParOf" srcId="{B20B7173-68F4-47AB-9DAB-AC75DB296AEE}" destId="{F4E3F539-A04F-4C79-AEA1-50236932686A}" srcOrd="1" destOrd="0" presId="urn:microsoft.com/office/officeart/2005/8/layout/chevron2"/>
    <dgm:cxn modelId="{11F82319-422D-478A-8514-092D8C9D9E9E}" type="presParOf" srcId="{4062127A-4E6C-4311-B49D-C13D1860B7CF}" destId="{B66BC8B2-8345-49A3-BEBF-6C9DEE8E7646}" srcOrd="1" destOrd="0" presId="urn:microsoft.com/office/officeart/2005/8/layout/chevron2"/>
    <dgm:cxn modelId="{4B9CC1CE-0B8D-40EB-920F-41CC48C90D11}" type="presParOf" srcId="{4062127A-4E6C-4311-B49D-C13D1860B7CF}" destId="{04590C73-B192-4F6B-9DBC-B873FB7DBE78}" srcOrd="2" destOrd="0" presId="urn:microsoft.com/office/officeart/2005/8/layout/chevron2"/>
    <dgm:cxn modelId="{42B381D1-6D23-41AA-B7C0-C1243417CEDB}" type="presParOf" srcId="{04590C73-B192-4F6B-9DBC-B873FB7DBE78}" destId="{53EF852A-E508-4EDE-AD92-B289721E0E1D}" srcOrd="0" destOrd="0" presId="urn:microsoft.com/office/officeart/2005/8/layout/chevron2"/>
    <dgm:cxn modelId="{6F93AC45-428A-42D4-8C45-E9B0D8C412F2}" type="presParOf" srcId="{04590C73-B192-4F6B-9DBC-B873FB7DBE78}" destId="{E0410620-3B8F-465A-9006-7B15FED571F4}" srcOrd="1" destOrd="0" presId="urn:microsoft.com/office/officeart/2005/8/layout/chevron2"/>
    <dgm:cxn modelId="{8AED3DF3-5ABC-4B6E-9782-37C04AADADFF}" type="presParOf" srcId="{4062127A-4E6C-4311-B49D-C13D1860B7CF}" destId="{AB510253-DCF0-451A-B3F2-0DA1F91EE262}" srcOrd="3" destOrd="0" presId="urn:microsoft.com/office/officeart/2005/8/layout/chevron2"/>
    <dgm:cxn modelId="{F5504F11-55AC-469B-98D7-A77084437576}" type="presParOf" srcId="{4062127A-4E6C-4311-B49D-C13D1860B7CF}" destId="{63AEC935-EE68-4C97-AED0-307C66378CEC}" srcOrd="4" destOrd="0" presId="urn:microsoft.com/office/officeart/2005/8/layout/chevron2"/>
    <dgm:cxn modelId="{074EF4D3-007E-4D3B-BB6F-A6CD0DB54873}" type="presParOf" srcId="{63AEC935-EE68-4C97-AED0-307C66378CEC}" destId="{05E353C3-8BCA-48AA-8143-082285FFC67B}" srcOrd="0" destOrd="0" presId="urn:microsoft.com/office/officeart/2005/8/layout/chevron2"/>
    <dgm:cxn modelId="{B7CDE18D-22E4-46D9-96C0-F5267B457838}" type="presParOf" srcId="{63AEC935-EE68-4C97-AED0-307C66378CEC}" destId="{0F9EAC02-1B84-4220-9ED4-F20B43FC931E}" srcOrd="1" destOrd="0" presId="urn:microsoft.com/office/officeart/2005/8/layout/chevron2"/>
    <dgm:cxn modelId="{AE992742-461D-4544-B226-623C40B30B5A}" type="presParOf" srcId="{4062127A-4E6C-4311-B49D-C13D1860B7CF}" destId="{F89C5786-F46F-403D-A3C2-F5A7B8180446}" srcOrd="5" destOrd="0" presId="urn:microsoft.com/office/officeart/2005/8/layout/chevron2"/>
    <dgm:cxn modelId="{D6FD658A-3E76-4ADF-B756-E00FF0BF2691}" type="presParOf" srcId="{4062127A-4E6C-4311-B49D-C13D1860B7CF}" destId="{9D9DD725-18E2-4E64-B0E1-75B2A8D5FE8E}" srcOrd="6" destOrd="0" presId="urn:microsoft.com/office/officeart/2005/8/layout/chevron2"/>
    <dgm:cxn modelId="{A4E936E0-0A03-49A8-B541-9C50C6E1EB00}" type="presParOf" srcId="{9D9DD725-18E2-4E64-B0E1-75B2A8D5FE8E}" destId="{82C21FE7-DB79-4EF3-B38E-EE4705DDC4E8}" srcOrd="0" destOrd="0" presId="urn:microsoft.com/office/officeart/2005/8/layout/chevron2"/>
    <dgm:cxn modelId="{1FE75056-42D8-4A81-8487-7BB28D15EA27}" type="presParOf" srcId="{9D9DD725-18E2-4E64-B0E1-75B2A8D5FE8E}" destId="{E270F51E-BC6D-421D-A16C-3680FEB43E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D2EB76-4ED4-4EDD-93DF-F7BDD067B8A8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033FA10C-21F1-450F-814E-16A9A73ADD41}">
      <dgm:prSet phldrT="[Texto]" custT="1"/>
      <dgm:spPr/>
      <dgm:t>
        <a:bodyPr/>
        <a:lstStyle/>
        <a:p>
          <a:r>
            <a:rPr lang="es-ES" sz="900"/>
            <a:t>Quién paga</a:t>
          </a:r>
        </a:p>
      </dgm:t>
    </dgm:pt>
    <dgm:pt modelId="{89C8786C-4373-4E68-893F-91BF3283877B}" type="parTrans" cxnId="{C25C4054-4F9A-4EED-B41A-93FBFD21E032}">
      <dgm:prSet/>
      <dgm:spPr/>
      <dgm:t>
        <a:bodyPr/>
        <a:lstStyle/>
        <a:p>
          <a:endParaRPr lang="es-ES" sz="1800"/>
        </a:p>
      </dgm:t>
    </dgm:pt>
    <dgm:pt modelId="{BB47DAC3-FE28-406C-850E-24330752F2DE}" type="sibTrans" cxnId="{C25C4054-4F9A-4EED-B41A-93FBFD21E032}">
      <dgm:prSet/>
      <dgm:spPr/>
      <dgm:t>
        <a:bodyPr/>
        <a:lstStyle/>
        <a:p>
          <a:endParaRPr lang="es-ES" sz="1800"/>
        </a:p>
      </dgm:t>
    </dgm:pt>
    <dgm:pt modelId="{113B98B0-ABDB-4E2D-8DE7-A557CCE9120B}">
      <dgm:prSet phldrT="[Texto]" custT="1"/>
      <dgm:spPr/>
      <dgm:t>
        <a:bodyPr/>
        <a:lstStyle/>
        <a:p>
          <a:r>
            <a:rPr lang="es-ES" sz="1200"/>
            <a:t>Demanda</a:t>
          </a:r>
        </a:p>
      </dgm:t>
    </dgm:pt>
    <dgm:pt modelId="{E4B81E46-3E60-49BA-855F-E9E6B8B865EE}" type="parTrans" cxnId="{E59D0207-AC8A-4410-B96B-F2E649DDE53F}">
      <dgm:prSet/>
      <dgm:spPr/>
      <dgm:t>
        <a:bodyPr/>
        <a:lstStyle/>
        <a:p>
          <a:endParaRPr lang="es-ES" sz="1800"/>
        </a:p>
      </dgm:t>
    </dgm:pt>
    <dgm:pt modelId="{91C0D0CC-E5BD-4DBD-99B8-DA6BEB9B4AC2}" type="sibTrans" cxnId="{E59D0207-AC8A-4410-B96B-F2E649DDE53F}">
      <dgm:prSet/>
      <dgm:spPr/>
      <dgm:t>
        <a:bodyPr/>
        <a:lstStyle/>
        <a:p>
          <a:endParaRPr lang="es-ES" sz="1800"/>
        </a:p>
      </dgm:t>
    </dgm:pt>
    <dgm:pt modelId="{FBBB5B76-C946-4B1E-8377-A5309E3780F3}">
      <dgm:prSet phldrT="[Texto]" custT="1"/>
      <dgm:spPr/>
      <dgm:t>
        <a:bodyPr/>
        <a:lstStyle/>
        <a:p>
          <a:r>
            <a:rPr lang="es-ES" sz="900" dirty="0"/>
            <a:t>Metodología de asignación</a:t>
          </a:r>
        </a:p>
      </dgm:t>
    </dgm:pt>
    <dgm:pt modelId="{869900EE-90DB-457E-9BEB-9EB5827BB78B}" type="parTrans" cxnId="{1D86C72D-E8E7-489E-AE0A-5B0D04ECA6C8}">
      <dgm:prSet/>
      <dgm:spPr/>
      <dgm:t>
        <a:bodyPr/>
        <a:lstStyle/>
        <a:p>
          <a:endParaRPr lang="es-ES" sz="1800"/>
        </a:p>
      </dgm:t>
    </dgm:pt>
    <dgm:pt modelId="{6027AA12-1065-4207-B64C-DF87D12F3A3E}" type="sibTrans" cxnId="{1D86C72D-E8E7-489E-AE0A-5B0D04ECA6C8}">
      <dgm:prSet/>
      <dgm:spPr/>
      <dgm:t>
        <a:bodyPr/>
        <a:lstStyle/>
        <a:p>
          <a:endParaRPr lang="es-ES" sz="1800"/>
        </a:p>
      </dgm:t>
    </dgm:pt>
    <dgm:pt modelId="{799A9EBF-8900-48D0-A699-2451E3BCD3DA}">
      <dgm:prSet phldrT="[Texto]" custT="1"/>
      <dgm:spPr/>
      <dgm:t>
        <a:bodyPr/>
        <a:lstStyle/>
        <a:p>
          <a:r>
            <a:rPr lang="es-ES" sz="1100" b="0" dirty="0"/>
            <a:t>Precios nodales</a:t>
          </a:r>
        </a:p>
      </dgm:t>
    </dgm:pt>
    <dgm:pt modelId="{BB3C3E81-E9F7-43AD-BF68-BD7516B0D6B1}" type="parTrans" cxnId="{B37617BF-1065-4ABD-BC54-E5DF35C063ED}">
      <dgm:prSet/>
      <dgm:spPr/>
      <dgm:t>
        <a:bodyPr/>
        <a:lstStyle/>
        <a:p>
          <a:endParaRPr lang="es-ES" sz="1800"/>
        </a:p>
      </dgm:t>
    </dgm:pt>
    <dgm:pt modelId="{A6C71E2A-53AC-457A-A14F-D05E8B31089B}" type="sibTrans" cxnId="{B37617BF-1065-4ABD-BC54-E5DF35C063ED}">
      <dgm:prSet/>
      <dgm:spPr/>
      <dgm:t>
        <a:bodyPr/>
        <a:lstStyle/>
        <a:p>
          <a:endParaRPr lang="es-ES" sz="1800"/>
        </a:p>
      </dgm:t>
    </dgm:pt>
    <dgm:pt modelId="{965A815A-C3AF-43EB-90E9-27B4DFDF330D}">
      <dgm:prSet phldrT="[Texto]" custT="1"/>
      <dgm:spPr/>
      <dgm:t>
        <a:bodyPr/>
        <a:lstStyle/>
        <a:p>
          <a:r>
            <a:rPr lang="es-ES" sz="900"/>
            <a:t>Tipo de cargo</a:t>
          </a:r>
        </a:p>
      </dgm:t>
    </dgm:pt>
    <dgm:pt modelId="{707CF052-E25A-4DBD-B546-ED9FB88F1E22}" type="parTrans" cxnId="{ADFB6D53-B046-4192-A48F-136C5265D422}">
      <dgm:prSet/>
      <dgm:spPr/>
      <dgm:t>
        <a:bodyPr/>
        <a:lstStyle/>
        <a:p>
          <a:endParaRPr lang="es-ES" sz="1800"/>
        </a:p>
      </dgm:t>
    </dgm:pt>
    <dgm:pt modelId="{EA392982-D379-40E6-B2AD-31C82E977FBF}" type="sibTrans" cxnId="{ADFB6D53-B046-4192-A48F-136C5265D422}">
      <dgm:prSet/>
      <dgm:spPr/>
      <dgm:t>
        <a:bodyPr/>
        <a:lstStyle/>
        <a:p>
          <a:endParaRPr lang="es-ES" sz="1800"/>
        </a:p>
      </dgm:t>
    </dgm:pt>
    <dgm:pt modelId="{A2AA8096-66A6-4317-BC33-2ED935C63485}">
      <dgm:prSet phldrT="[Texto]" custT="1"/>
      <dgm:spPr/>
      <dgm:t>
        <a:bodyPr/>
        <a:lstStyle/>
        <a:p>
          <a:endParaRPr lang="es-ES" sz="1200"/>
        </a:p>
      </dgm:t>
    </dgm:pt>
    <dgm:pt modelId="{1D5E31EC-27BD-40FD-95FC-DD0D2A293EE8}" type="parTrans" cxnId="{6C86A208-B687-4969-AF47-73467DE28F21}">
      <dgm:prSet/>
      <dgm:spPr/>
      <dgm:t>
        <a:bodyPr/>
        <a:lstStyle/>
        <a:p>
          <a:endParaRPr lang="es-ES" sz="1800"/>
        </a:p>
      </dgm:t>
    </dgm:pt>
    <dgm:pt modelId="{E898C178-F649-4070-8EBE-44A04478C745}" type="sibTrans" cxnId="{6C86A208-B687-4969-AF47-73467DE28F21}">
      <dgm:prSet/>
      <dgm:spPr/>
      <dgm:t>
        <a:bodyPr/>
        <a:lstStyle/>
        <a:p>
          <a:endParaRPr lang="es-ES" sz="1800"/>
        </a:p>
      </dgm:t>
    </dgm:pt>
    <dgm:pt modelId="{E69E7236-740D-4BD9-877C-DB37EA648FC2}">
      <dgm:prSet phldrT="[Texto]" custT="1"/>
      <dgm:spPr/>
      <dgm:t>
        <a:bodyPr/>
        <a:lstStyle/>
        <a:p>
          <a:r>
            <a:rPr lang="es-ES" sz="1200"/>
            <a:t>Energía activa </a:t>
          </a:r>
        </a:p>
      </dgm:t>
    </dgm:pt>
    <dgm:pt modelId="{4B23BC1F-B486-4F1C-857E-EDA6C5CE83F0}" type="parTrans" cxnId="{134E4917-4CCA-41A0-8305-0010DBD04CFE}">
      <dgm:prSet/>
      <dgm:spPr/>
      <dgm:t>
        <a:bodyPr/>
        <a:lstStyle/>
        <a:p>
          <a:endParaRPr lang="es-ES" sz="1800"/>
        </a:p>
      </dgm:t>
    </dgm:pt>
    <dgm:pt modelId="{3F87B47C-C941-44B2-9DD4-22DBF1883491}" type="sibTrans" cxnId="{134E4917-4CCA-41A0-8305-0010DBD04CFE}">
      <dgm:prSet/>
      <dgm:spPr/>
      <dgm:t>
        <a:bodyPr/>
        <a:lstStyle/>
        <a:p>
          <a:endParaRPr lang="es-ES" sz="1800"/>
        </a:p>
      </dgm:t>
    </dgm:pt>
    <dgm:pt modelId="{13E4452B-A235-4833-B5F7-C539308D622E}">
      <dgm:prSet custT="1"/>
      <dgm:spPr/>
      <dgm:t>
        <a:bodyPr/>
        <a:lstStyle/>
        <a:p>
          <a:r>
            <a:rPr lang="es-ES" sz="900"/>
            <a:t>Granularidad </a:t>
          </a:r>
        </a:p>
      </dgm:t>
    </dgm:pt>
    <dgm:pt modelId="{7161349C-A983-40BB-9D4C-18CA98130F6C}" type="parTrans" cxnId="{F70AE365-FFA4-432C-8BE6-CB0EC427AEE7}">
      <dgm:prSet/>
      <dgm:spPr/>
      <dgm:t>
        <a:bodyPr/>
        <a:lstStyle/>
        <a:p>
          <a:endParaRPr lang="es-ES" sz="1800"/>
        </a:p>
      </dgm:t>
    </dgm:pt>
    <dgm:pt modelId="{47FAED8E-D2B2-451A-B8D9-7B9651D881BD}" type="sibTrans" cxnId="{F70AE365-FFA4-432C-8BE6-CB0EC427AEE7}">
      <dgm:prSet/>
      <dgm:spPr/>
      <dgm:t>
        <a:bodyPr/>
        <a:lstStyle/>
        <a:p>
          <a:endParaRPr lang="es-ES" sz="1800"/>
        </a:p>
      </dgm:t>
    </dgm:pt>
    <dgm:pt modelId="{9D20A7AA-5697-4A5D-A176-67B9AF25BF1B}">
      <dgm:prSet custT="1"/>
      <dgm:spPr/>
      <dgm:t>
        <a:bodyPr/>
        <a:lstStyle/>
        <a:p>
          <a:r>
            <a:rPr lang="es-ES" sz="1200"/>
            <a:t>Espacial: Depende de la metodología  </a:t>
          </a:r>
        </a:p>
      </dgm:t>
    </dgm:pt>
    <dgm:pt modelId="{C4CCD599-57AE-42A5-A47D-0C126168E852}" type="parTrans" cxnId="{7135337F-4861-4EF2-B40D-40A8BB9CF0BC}">
      <dgm:prSet/>
      <dgm:spPr/>
      <dgm:t>
        <a:bodyPr/>
        <a:lstStyle/>
        <a:p>
          <a:endParaRPr lang="es-ES" sz="1800"/>
        </a:p>
      </dgm:t>
    </dgm:pt>
    <dgm:pt modelId="{9DF661B5-ED91-4D28-BBAF-2D52DE28C781}" type="sibTrans" cxnId="{7135337F-4861-4EF2-B40D-40A8BB9CF0BC}">
      <dgm:prSet/>
      <dgm:spPr/>
      <dgm:t>
        <a:bodyPr/>
        <a:lstStyle/>
        <a:p>
          <a:endParaRPr lang="es-ES" sz="1800"/>
        </a:p>
      </dgm:t>
    </dgm:pt>
    <dgm:pt modelId="{FEC30B38-6D29-4910-9F68-782702AA546E}">
      <dgm:prSet custT="1"/>
      <dgm:spPr/>
      <dgm:t>
        <a:bodyPr/>
        <a:lstStyle/>
        <a:p>
          <a:r>
            <a:rPr lang="es-ES" sz="1200"/>
            <a:t>Temporal: horaria o periodos, depende de la granularidad de los productos  </a:t>
          </a:r>
        </a:p>
      </dgm:t>
    </dgm:pt>
    <dgm:pt modelId="{0F8DA689-1593-445C-8D99-CE328F40200D}" type="parTrans" cxnId="{603EB99E-ABDE-411F-A6E8-EE2D4A815234}">
      <dgm:prSet/>
      <dgm:spPr/>
      <dgm:t>
        <a:bodyPr/>
        <a:lstStyle/>
        <a:p>
          <a:endParaRPr lang="es-ES" sz="1800"/>
        </a:p>
      </dgm:t>
    </dgm:pt>
    <dgm:pt modelId="{18DB102F-5C70-4A41-BEAE-106974DF5ABE}" type="sibTrans" cxnId="{603EB99E-ABDE-411F-A6E8-EE2D4A815234}">
      <dgm:prSet/>
      <dgm:spPr/>
      <dgm:t>
        <a:bodyPr/>
        <a:lstStyle/>
        <a:p>
          <a:endParaRPr lang="es-ES" sz="1800"/>
        </a:p>
      </dgm:t>
    </dgm:pt>
    <dgm:pt modelId="{0EB3C9A3-9A51-4682-AE34-8D5CD9FB094E}">
      <dgm:prSet phldrT="[Texto]" custT="1"/>
      <dgm:spPr/>
      <dgm:t>
        <a:bodyPr/>
        <a:lstStyle/>
        <a:p>
          <a:r>
            <a:rPr lang="es-ES" sz="1100"/>
            <a:t>Precios zonales</a:t>
          </a:r>
        </a:p>
      </dgm:t>
    </dgm:pt>
    <dgm:pt modelId="{25A7817B-5229-4BB6-9302-C6CC139EE02F}" type="parTrans" cxnId="{723C9D92-0FFD-415A-AE5F-2D1768ACEC09}">
      <dgm:prSet/>
      <dgm:spPr/>
      <dgm:t>
        <a:bodyPr/>
        <a:lstStyle/>
        <a:p>
          <a:endParaRPr lang="es-ES" sz="1600"/>
        </a:p>
      </dgm:t>
    </dgm:pt>
    <dgm:pt modelId="{19BCD262-0499-4C6F-B253-5B5D5FED8C05}" type="sibTrans" cxnId="{723C9D92-0FFD-415A-AE5F-2D1768ACEC09}">
      <dgm:prSet/>
      <dgm:spPr/>
      <dgm:t>
        <a:bodyPr/>
        <a:lstStyle/>
        <a:p>
          <a:endParaRPr lang="es-ES" sz="1600"/>
        </a:p>
      </dgm:t>
    </dgm:pt>
    <dgm:pt modelId="{58CDE913-C098-47A7-82D6-A22B24EF80FB}">
      <dgm:prSet phldrT="[Texto]" custT="1"/>
      <dgm:spPr/>
      <dgm:t>
        <a:bodyPr/>
        <a:lstStyle/>
        <a:p>
          <a:r>
            <a:rPr lang="es-ES" sz="1100"/>
            <a:t>Cargos de conexión o peajes por ubicación</a:t>
          </a:r>
        </a:p>
      </dgm:t>
    </dgm:pt>
    <dgm:pt modelId="{0CB0CC80-F62D-4FB4-887C-1715D1812C49}" type="parTrans" cxnId="{1456EC80-2408-44E3-93F3-E2D7B66E3729}">
      <dgm:prSet/>
      <dgm:spPr/>
      <dgm:t>
        <a:bodyPr/>
        <a:lstStyle/>
        <a:p>
          <a:endParaRPr lang="es-ES" sz="1600"/>
        </a:p>
      </dgm:t>
    </dgm:pt>
    <dgm:pt modelId="{5F444B3F-7EB9-4FB5-A120-DED8CF67982D}" type="sibTrans" cxnId="{1456EC80-2408-44E3-93F3-E2D7B66E3729}">
      <dgm:prSet/>
      <dgm:spPr/>
      <dgm:t>
        <a:bodyPr/>
        <a:lstStyle/>
        <a:p>
          <a:endParaRPr lang="es-ES" sz="1600"/>
        </a:p>
      </dgm:t>
    </dgm:pt>
    <dgm:pt modelId="{A64708C0-2FB4-43D6-9330-EED71780589F}">
      <dgm:prSet phldrT="[Texto]" custT="1"/>
      <dgm:spPr/>
      <dgm:t>
        <a:bodyPr/>
        <a:lstStyle/>
        <a:p>
          <a:r>
            <a:rPr lang="es-ES" sz="1200"/>
            <a:t>Generación </a:t>
          </a:r>
        </a:p>
      </dgm:t>
    </dgm:pt>
    <dgm:pt modelId="{A31F2B13-1005-4CCB-A1EE-BE16E4E32B92}" type="parTrans" cxnId="{701420F4-91DB-4593-B40C-50122B1D414C}">
      <dgm:prSet/>
      <dgm:spPr/>
      <dgm:t>
        <a:bodyPr/>
        <a:lstStyle/>
        <a:p>
          <a:endParaRPr lang="es-ES" sz="1600"/>
        </a:p>
      </dgm:t>
    </dgm:pt>
    <dgm:pt modelId="{D786F518-63CB-471B-A9F2-18F1DD848728}" type="sibTrans" cxnId="{701420F4-91DB-4593-B40C-50122B1D414C}">
      <dgm:prSet/>
      <dgm:spPr/>
      <dgm:t>
        <a:bodyPr/>
        <a:lstStyle/>
        <a:p>
          <a:endParaRPr lang="es-ES" sz="1600"/>
        </a:p>
      </dgm:t>
    </dgm:pt>
    <dgm:pt modelId="{7D3EB299-B856-4477-9D4A-3093A4259D34}">
      <dgm:prSet phldrT="[Texto]" custT="1"/>
      <dgm:spPr/>
      <dgm:t>
        <a:bodyPr/>
        <a:lstStyle/>
        <a:p>
          <a:r>
            <a:rPr lang="es-ES" sz="1100"/>
            <a:t>Peajes generales de red</a:t>
          </a:r>
        </a:p>
      </dgm:t>
    </dgm:pt>
    <dgm:pt modelId="{D07C5D4C-494D-48BC-B330-E351572B3D14}" type="parTrans" cxnId="{B7BE4E04-B15D-4AA1-8C43-2D9FE31CFBCC}">
      <dgm:prSet/>
      <dgm:spPr/>
      <dgm:t>
        <a:bodyPr/>
        <a:lstStyle/>
        <a:p>
          <a:endParaRPr lang="es-ES" sz="1600"/>
        </a:p>
      </dgm:t>
    </dgm:pt>
    <dgm:pt modelId="{DB33C339-AB5C-4359-9C51-F071128B7517}" type="sibTrans" cxnId="{B7BE4E04-B15D-4AA1-8C43-2D9FE31CFBCC}">
      <dgm:prSet/>
      <dgm:spPr/>
      <dgm:t>
        <a:bodyPr/>
        <a:lstStyle/>
        <a:p>
          <a:endParaRPr lang="es-ES" sz="1600"/>
        </a:p>
      </dgm:t>
    </dgm:pt>
    <dgm:pt modelId="{F3E08E25-61C9-499F-8893-2728C0D3491B}">
      <dgm:prSet phldrT="[Texto]" custT="1"/>
      <dgm:spPr/>
      <dgm:t>
        <a:bodyPr/>
        <a:lstStyle/>
        <a:p>
          <a:r>
            <a:rPr lang="es-ES" sz="1100"/>
            <a:t>Residual </a:t>
          </a:r>
        </a:p>
      </dgm:t>
    </dgm:pt>
    <dgm:pt modelId="{CE9A5311-8BA6-4078-B64A-5B8BCD0E55F1}" type="parTrans" cxnId="{11999FBF-E207-4C33-95AB-AF3B2562EAD7}">
      <dgm:prSet/>
      <dgm:spPr/>
      <dgm:t>
        <a:bodyPr/>
        <a:lstStyle/>
        <a:p>
          <a:endParaRPr lang="es-ES" sz="1600"/>
        </a:p>
      </dgm:t>
    </dgm:pt>
    <dgm:pt modelId="{F63589FC-B8CB-4EF1-9F62-2BA18D09D3FF}" type="sibTrans" cxnId="{11999FBF-E207-4C33-95AB-AF3B2562EAD7}">
      <dgm:prSet/>
      <dgm:spPr/>
      <dgm:t>
        <a:bodyPr/>
        <a:lstStyle/>
        <a:p>
          <a:endParaRPr lang="es-ES" sz="1600"/>
        </a:p>
      </dgm:t>
    </dgm:pt>
    <dgm:pt modelId="{4062127A-4E6C-4311-B49D-C13D1860B7CF}" type="pres">
      <dgm:prSet presAssocID="{AFD2EB76-4ED4-4EDD-93DF-F7BDD067B8A8}" presName="linearFlow" presStyleCnt="0">
        <dgm:presLayoutVars>
          <dgm:dir/>
          <dgm:animLvl val="lvl"/>
          <dgm:resizeHandles val="exact"/>
        </dgm:presLayoutVars>
      </dgm:prSet>
      <dgm:spPr/>
    </dgm:pt>
    <dgm:pt modelId="{B20B7173-68F4-47AB-9DAB-AC75DB296AEE}" type="pres">
      <dgm:prSet presAssocID="{033FA10C-21F1-450F-814E-16A9A73ADD41}" presName="composite" presStyleCnt="0"/>
      <dgm:spPr/>
    </dgm:pt>
    <dgm:pt modelId="{A51922C3-0244-4553-B594-E18E3747527E}" type="pres">
      <dgm:prSet presAssocID="{033FA10C-21F1-450F-814E-16A9A73ADD41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F4E3F539-A04F-4C79-AEA1-50236932686A}" type="pres">
      <dgm:prSet presAssocID="{033FA10C-21F1-450F-814E-16A9A73ADD41}" presName="descendantText" presStyleLbl="alignAcc1" presStyleIdx="0" presStyleCnt="4">
        <dgm:presLayoutVars>
          <dgm:bulletEnabled val="1"/>
        </dgm:presLayoutVars>
      </dgm:prSet>
      <dgm:spPr/>
    </dgm:pt>
    <dgm:pt modelId="{B66BC8B2-8345-49A3-BEBF-6C9DEE8E7646}" type="pres">
      <dgm:prSet presAssocID="{BB47DAC3-FE28-406C-850E-24330752F2DE}" presName="sp" presStyleCnt="0"/>
      <dgm:spPr/>
    </dgm:pt>
    <dgm:pt modelId="{04590C73-B192-4F6B-9DBC-B873FB7DBE78}" type="pres">
      <dgm:prSet presAssocID="{FBBB5B76-C946-4B1E-8377-A5309E3780F3}" presName="composite" presStyleCnt="0"/>
      <dgm:spPr/>
    </dgm:pt>
    <dgm:pt modelId="{53EF852A-E508-4EDE-AD92-B289721E0E1D}" type="pres">
      <dgm:prSet presAssocID="{FBBB5B76-C946-4B1E-8377-A5309E3780F3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E0410620-3B8F-465A-9006-7B15FED571F4}" type="pres">
      <dgm:prSet presAssocID="{FBBB5B76-C946-4B1E-8377-A5309E3780F3}" presName="descendantText" presStyleLbl="alignAcc1" presStyleIdx="1" presStyleCnt="4" custScaleY="138736">
        <dgm:presLayoutVars>
          <dgm:bulletEnabled val="1"/>
        </dgm:presLayoutVars>
      </dgm:prSet>
      <dgm:spPr/>
    </dgm:pt>
    <dgm:pt modelId="{AB510253-DCF0-451A-B3F2-0DA1F91EE262}" type="pres">
      <dgm:prSet presAssocID="{6027AA12-1065-4207-B64C-DF87D12F3A3E}" presName="sp" presStyleCnt="0"/>
      <dgm:spPr/>
    </dgm:pt>
    <dgm:pt modelId="{63AEC935-EE68-4C97-AED0-307C66378CEC}" type="pres">
      <dgm:prSet presAssocID="{13E4452B-A235-4833-B5F7-C539308D622E}" presName="composite" presStyleCnt="0"/>
      <dgm:spPr/>
    </dgm:pt>
    <dgm:pt modelId="{05E353C3-8BCA-48AA-8143-082285FFC67B}" type="pres">
      <dgm:prSet presAssocID="{13E4452B-A235-4833-B5F7-C539308D622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0F9EAC02-1B84-4220-9ED4-F20B43FC931E}" type="pres">
      <dgm:prSet presAssocID="{13E4452B-A235-4833-B5F7-C539308D622E}" presName="descendantText" presStyleLbl="alignAcc1" presStyleIdx="2" presStyleCnt="4">
        <dgm:presLayoutVars>
          <dgm:bulletEnabled val="1"/>
        </dgm:presLayoutVars>
      </dgm:prSet>
      <dgm:spPr/>
    </dgm:pt>
    <dgm:pt modelId="{F89C5786-F46F-403D-A3C2-F5A7B8180446}" type="pres">
      <dgm:prSet presAssocID="{47FAED8E-D2B2-451A-B8D9-7B9651D881BD}" presName="sp" presStyleCnt="0"/>
      <dgm:spPr/>
    </dgm:pt>
    <dgm:pt modelId="{9D9DD725-18E2-4E64-B0E1-75B2A8D5FE8E}" type="pres">
      <dgm:prSet presAssocID="{965A815A-C3AF-43EB-90E9-27B4DFDF330D}" presName="composite" presStyleCnt="0"/>
      <dgm:spPr/>
    </dgm:pt>
    <dgm:pt modelId="{82C21FE7-DB79-4EF3-B38E-EE4705DDC4E8}" type="pres">
      <dgm:prSet presAssocID="{965A815A-C3AF-43EB-90E9-27B4DFDF330D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270F51E-BC6D-421D-A16C-3680FEB43EB7}" type="pres">
      <dgm:prSet presAssocID="{965A815A-C3AF-43EB-90E9-27B4DFDF330D}" presName="descendantText" presStyleLbl="alignAcc1" presStyleIdx="3" presStyleCnt="4" custScaleY="121862" custLinFactNeighborY="0">
        <dgm:presLayoutVars>
          <dgm:bulletEnabled val="1"/>
        </dgm:presLayoutVars>
      </dgm:prSet>
      <dgm:spPr/>
    </dgm:pt>
  </dgm:ptLst>
  <dgm:cxnLst>
    <dgm:cxn modelId="{1E472803-F112-4204-9B92-8CC570A396E4}" type="presOf" srcId="{0EB3C9A3-9A51-4682-AE34-8D5CD9FB094E}" destId="{E0410620-3B8F-465A-9006-7B15FED571F4}" srcOrd="0" destOrd="1" presId="urn:microsoft.com/office/officeart/2005/8/layout/chevron2"/>
    <dgm:cxn modelId="{B7BE4E04-B15D-4AA1-8C43-2D9FE31CFBCC}" srcId="{FBBB5B76-C946-4B1E-8377-A5309E3780F3}" destId="{7D3EB299-B856-4477-9D4A-3093A4259D34}" srcOrd="3" destOrd="0" parTransId="{D07C5D4C-494D-48BC-B330-E351572B3D14}" sibTransId="{DB33C339-AB5C-4359-9C51-F071128B7517}"/>
    <dgm:cxn modelId="{E59D0207-AC8A-4410-B96B-F2E649DDE53F}" srcId="{033FA10C-21F1-450F-814E-16A9A73ADD41}" destId="{113B98B0-ABDB-4E2D-8DE7-A557CCE9120B}" srcOrd="0" destOrd="0" parTransId="{E4B81E46-3E60-49BA-855F-E9E6B8B865EE}" sibTransId="{91C0D0CC-E5BD-4DBD-99B8-DA6BEB9B4AC2}"/>
    <dgm:cxn modelId="{6C86A208-B687-4969-AF47-73467DE28F21}" srcId="{965A815A-C3AF-43EB-90E9-27B4DFDF330D}" destId="{A2AA8096-66A6-4317-BC33-2ED935C63485}" srcOrd="0" destOrd="0" parTransId="{1D5E31EC-27BD-40FD-95FC-DD0D2A293EE8}" sibTransId="{E898C178-F649-4070-8EBE-44A04478C745}"/>
    <dgm:cxn modelId="{9BB15614-62C9-4D4A-9740-D3678BC6DEC6}" type="presOf" srcId="{E69E7236-740D-4BD9-877C-DB37EA648FC2}" destId="{E270F51E-BC6D-421D-A16C-3680FEB43EB7}" srcOrd="0" destOrd="1" presId="urn:microsoft.com/office/officeart/2005/8/layout/chevron2"/>
    <dgm:cxn modelId="{134E4917-4CCA-41A0-8305-0010DBD04CFE}" srcId="{965A815A-C3AF-43EB-90E9-27B4DFDF330D}" destId="{E69E7236-740D-4BD9-877C-DB37EA648FC2}" srcOrd="1" destOrd="0" parTransId="{4B23BC1F-B486-4F1C-857E-EDA6C5CE83F0}" sibTransId="{3F87B47C-C941-44B2-9DD4-22DBF1883491}"/>
    <dgm:cxn modelId="{0FB8651A-49E1-4AAF-B9E2-11DACCB9F6C4}" type="presOf" srcId="{13E4452B-A235-4833-B5F7-C539308D622E}" destId="{05E353C3-8BCA-48AA-8143-082285FFC67B}" srcOrd="0" destOrd="0" presId="urn:microsoft.com/office/officeart/2005/8/layout/chevron2"/>
    <dgm:cxn modelId="{1D86C72D-E8E7-489E-AE0A-5B0D04ECA6C8}" srcId="{AFD2EB76-4ED4-4EDD-93DF-F7BDD067B8A8}" destId="{FBBB5B76-C946-4B1E-8377-A5309E3780F3}" srcOrd="1" destOrd="0" parTransId="{869900EE-90DB-457E-9BEB-9EB5827BB78B}" sibTransId="{6027AA12-1065-4207-B64C-DF87D12F3A3E}"/>
    <dgm:cxn modelId="{F02DDB36-2D4C-46AC-A543-7DF81AD8DCB7}" type="presOf" srcId="{965A815A-C3AF-43EB-90E9-27B4DFDF330D}" destId="{82C21FE7-DB79-4EF3-B38E-EE4705DDC4E8}" srcOrd="0" destOrd="0" presId="urn:microsoft.com/office/officeart/2005/8/layout/chevron2"/>
    <dgm:cxn modelId="{CA3F7A40-9E7C-45A9-B8BA-A6061903A01F}" type="presOf" srcId="{799A9EBF-8900-48D0-A699-2451E3BCD3DA}" destId="{E0410620-3B8F-465A-9006-7B15FED571F4}" srcOrd="0" destOrd="0" presId="urn:microsoft.com/office/officeart/2005/8/layout/chevron2"/>
    <dgm:cxn modelId="{F70AE365-FFA4-432C-8BE6-CB0EC427AEE7}" srcId="{AFD2EB76-4ED4-4EDD-93DF-F7BDD067B8A8}" destId="{13E4452B-A235-4833-B5F7-C539308D622E}" srcOrd="2" destOrd="0" parTransId="{7161349C-A983-40BB-9D4C-18CA98130F6C}" sibTransId="{47FAED8E-D2B2-451A-B8D9-7B9651D881BD}"/>
    <dgm:cxn modelId="{32679B4E-51A1-4B5D-A8DA-9A122442AA05}" type="presOf" srcId="{7D3EB299-B856-4477-9D4A-3093A4259D34}" destId="{E0410620-3B8F-465A-9006-7B15FED571F4}" srcOrd="0" destOrd="3" presId="urn:microsoft.com/office/officeart/2005/8/layout/chevron2"/>
    <dgm:cxn modelId="{7D768651-2D8E-412E-807C-7F7E30125E9D}" type="presOf" srcId="{AFD2EB76-4ED4-4EDD-93DF-F7BDD067B8A8}" destId="{4062127A-4E6C-4311-B49D-C13D1860B7CF}" srcOrd="0" destOrd="0" presId="urn:microsoft.com/office/officeart/2005/8/layout/chevron2"/>
    <dgm:cxn modelId="{ADFB6D53-B046-4192-A48F-136C5265D422}" srcId="{AFD2EB76-4ED4-4EDD-93DF-F7BDD067B8A8}" destId="{965A815A-C3AF-43EB-90E9-27B4DFDF330D}" srcOrd="3" destOrd="0" parTransId="{707CF052-E25A-4DBD-B546-ED9FB88F1E22}" sibTransId="{EA392982-D379-40E6-B2AD-31C82E977FBF}"/>
    <dgm:cxn modelId="{C25C4054-4F9A-4EED-B41A-93FBFD21E032}" srcId="{AFD2EB76-4ED4-4EDD-93DF-F7BDD067B8A8}" destId="{033FA10C-21F1-450F-814E-16A9A73ADD41}" srcOrd="0" destOrd="0" parTransId="{89C8786C-4373-4E68-893F-91BF3283877B}" sibTransId="{BB47DAC3-FE28-406C-850E-24330752F2DE}"/>
    <dgm:cxn modelId="{9904737B-3F4D-4120-9E33-E8572B4A8D79}" type="presOf" srcId="{58CDE913-C098-47A7-82D6-A22B24EF80FB}" destId="{E0410620-3B8F-465A-9006-7B15FED571F4}" srcOrd="0" destOrd="2" presId="urn:microsoft.com/office/officeart/2005/8/layout/chevron2"/>
    <dgm:cxn modelId="{7135337F-4861-4EF2-B40D-40A8BB9CF0BC}" srcId="{13E4452B-A235-4833-B5F7-C539308D622E}" destId="{9D20A7AA-5697-4A5D-A176-67B9AF25BF1B}" srcOrd="0" destOrd="0" parTransId="{C4CCD599-57AE-42A5-A47D-0C126168E852}" sibTransId="{9DF661B5-ED91-4D28-BBAF-2D52DE28C781}"/>
    <dgm:cxn modelId="{1456EC80-2408-44E3-93F3-E2D7B66E3729}" srcId="{FBBB5B76-C946-4B1E-8377-A5309E3780F3}" destId="{58CDE913-C098-47A7-82D6-A22B24EF80FB}" srcOrd="2" destOrd="0" parTransId="{0CB0CC80-F62D-4FB4-887C-1715D1812C49}" sibTransId="{5F444B3F-7EB9-4FB5-A120-DED8CF67982D}"/>
    <dgm:cxn modelId="{737E7288-B764-45A9-A82F-11FC5AE40738}" type="presOf" srcId="{F3E08E25-61C9-499F-8893-2728C0D3491B}" destId="{E0410620-3B8F-465A-9006-7B15FED571F4}" srcOrd="0" destOrd="4" presId="urn:microsoft.com/office/officeart/2005/8/layout/chevron2"/>
    <dgm:cxn modelId="{723C9D92-0FFD-415A-AE5F-2D1768ACEC09}" srcId="{FBBB5B76-C946-4B1E-8377-A5309E3780F3}" destId="{0EB3C9A3-9A51-4682-AE34-8D5CD9FB094E}" srcOrd="1" destOrd="0" parTransId="{25A7817B-5229-4BB6-9302-C6CC139EE02F}" sibTransId="{19BCD262-0499-4C6F-B253-5B5D5FED8C05}"/>
    <dgm:cxn modelId="{0B584693-AEE3-44A1-BFB0-910965E6776A}" type="presOf" srcId="{FEC30B38-6D29-4910-9F68-782702AA546E}" destId="{0F9EAC02-1B84-4220-9ED4-F20B43FC931E}" srcOrd="0" destOrd="1" presId="urn:microsoft.com/office/officeart/2005/8/layout/chevron2"/>
    <dgm:cxn modelId="{603EB99E-ABDE-411F-A6E8-EE2D4A815234}" srcId="{13E4452B-A235-4833-B5F7-C539308D622E}" destId="{FEC30B38-6D29-4910-9F68-782702AA546E}" srcOrd="1" destOrd="0" parTransId="{0F8DA689-1593-445C-8D99-CE328F40200D}" sibTransId="{18DB102F-5C70-4A41-BEAE-106974DF5ABE}"/>
    <dgm:cxn modelId="{AAAECAB7-41DB-46CE-A122-8070BB4F5348}" type="presOf" srcId="{033FA10C-21F1-450F-814E-16A9A73ADD41}" destId="{A51922C3-0244-4553-B594-E18E3747527E}" srcOrd="0" destOrd="0" presId="urn:microsoft.com/office/officeart/2005/8/layout/chevron2"/>
    <dgm:cxn modelId="{345E6DBE-78F9-4724-9844-977F374835BD}" type="presOf" srcId="{A64708C0-2FB4-43D6-9330-EED71780589F}" destId="{F4E3F539-A04F-4C79-AEA1-50236932686A}" srcOrd="0" destOrd="1" presId="urn:microsoft.com/office/officeart/2005/8/layout/chevron2"/>
    <dgm:cxn modelId="{B37617BF-1065-4ABD-BC54-E5DF35C063ED}" srcId="{FBBB5B76-C946-4B1E-8377-A5309E3780F3}" destId="{799A9EBF-8900-48D0-A699-2451E3BCD3DA}" srcOrd="0" destOrd="0" parTransId="{BB3C3E81-E9F7-43AD-BF68-BD7516B0D6B1}" sibTransId="{A6C71E2A-53AC-457A-A14F-D05E8B31089B}"/>
    <dgm:cxn modelId="{11999FBF-E207-4C33-95AB-AF3B2562EAD7}" srcId="{FBBB5B76-C946-4B1E-8377-A5309E3780F3}" destId="{F3E08E25-61C9-499F-8893-2728C0D3491B}" srcOrd="4" destOrd="0" parTransId="{CE9A5311-8BA6-4078-B64A-5B8BCD0E55F1}" sibTransId="{F63589FC-B8CB-4EF1-9F62-2BA18D09D3FF}"/>
    <dgm:cxn modelId="{302481CA-FC97-4642-BDD4-0E516677FC44}" type="presOf" srcId="{FBBB5B76-C946-4B1E-8377-A5309E3780F3}" destId="{53EF852A-E508-4EDE-AD92-B289721E0E1D}" srcOrd="0" destOrd="0" presId="urn:microsoft.com/office/officeart/2005/8/layout/chevron2"/>
    <dgm:cxn modelId="{571003DA-C3ED-4AFB-8973-AF5215858DF8}" type="presOf" srcId="{9D20A7AA-5697-4A5D-A176-67B9AF25BF1B}" destId="{0F9EAC02-1B84-4220-9ED4-F20B43FC931E}" srcOrd="0" destOrd="0" presId="urn:microsoft.com/office/officeart/2005/8/layout/chevron2"/>
    <dgm:cxn modelId="{9572BEDC-3370-4D41-84FF-1CEA996BDDE6}" type="presOf" srcId="{A2AA8096-66A6-4317-BC33-2ED935C63485}" destId="{E270F51E-BC6D-421D-A16C-3680FEB43EB7}" srcOrd="0" destOrd="0" presId="urn:microsoft.com/office/officeart/2005/8/layout/chevron2"/>
    <dgm:cxn modelId="{701420F4-91DB-4593-B40C-50122B1D414C}" srcId="{033FA10C-21F1-450F-814E-16A9A73ADD41}" destId="{A64708C0-2FB4-43D6-9330-EED71780589F}" srcOrd="1" destOrd="0" parTransId="{A31F2B13-1005-4CCB-A1EE-BE16E4E32B92}" sibTransId="{D786F518-63CB-471B-A9F2-18F1DD848728}"/>
    <dgm:cxn modelId="{2CB7C2F4-4DE6-4BB2-9FED-7947BC192BE7}" type="presOf" srcId="{113B98B0-ABDB-4E2D-8DE7-A557CCE9120B}" destId="{F4E3F539-A04F-4C79-AEA1-50236932686A}" srcOrd="0" destOrd="0" presId="urn:microsoft.com/office/officeart/2005/8/layout/chevron2"/>
    <dgm:cxn modelId="{CC66C2F4-BD53-4035-BB82-69B1EA17F764}" type="presParOf" srcId="{4062127A-4E6C-4311-B49D-C13D1860B7CF}" destId="{B20B7173-68F4-47AB-9DAB-AC75DB296AEE}" srcOrd="0" destOrd="0" presId="urn:microsoft.com/office/officeart/2005/8/layout/chevron2"/>
    <dgm:cxn modelId="{9064B3A6-F56D-4F15-9662-A59F360A1A43}" type="presParOf" srcId="{B20B7173-68F4-47AB-9DAB-AC75DB296AEE}" destId="{A51922C3-0244-4553-B594-E18E3747527E}" srcOrd="0" destOrd="0" presId="urn:microsoft.com/office/officeart/2005/8/layout/chevron2"/>
    <dgm:cxn modelId="{4717856D-51E9-4813-982F-15FFE0648556}" type="presParOf" srcId="{B20B7173-68F4-47AB-9DAB-AC75DB296AEE}" destId="{F4E3F539-A04F-4C79-AEA1-50236932686A}" srcOrd="1" destOrd="0" presId="urn:microsoft.com/office/officeart/2005/8/layout/chevron2"/>
    <dgm:cxn modelId="{11F82319-422D-478A-8514-092D8C9D9E9E}" type="presParOf" srcId="{4062127A-4E6C-4311-B49D-C13D1860B7CF}" destId="{B66BC8B2-8345-49A3-BEBF-6C9DEE8E7646}" srcOrd="1" destOrd="0" presId="urn:microsoft.com/office/officeart/2005/8/layout/chevron2"/>
    <dgm:cxn modelId="{4B9CC1CE-0B8D-40EB-920F-41CC48C90D11}" type="presParOf" srcId="{4062127A-4E6C-4311-B49D-C13D1860B7CF}" destId="{04590C73-B192-4F6B-9DBC-B873FB7DBE78}" srcOrd="2" destOrd="0" presId="urn:microsoft.com/office/officeart/2005/8/layout/chevron2"/>
    <dgm:cxn modelId="{42B381D1-6D23-41AA-B7C0-C1243417CEDB}" type="presParOf" srcId="{04590C73-B192-4F6B-9DBC-B873FB7DBE78}" destId="{53EF852A-E508-4EDE-AD92-B289721E0E1D}" srcOrd="0" destOrd="0" presId="urn:microsoft.com/office/officeart/2005/8/layout/chevron2"/>
    <dgm:cxn modelId="{6F93AC45-428A-42D4-8C45-E9B0D8C412F2}" type="presParOf" srcId="{04590C73-B192-4F6B-9DBC-B873FB7DBE78}" destId="{E0410620-3B8F-465A-9006-7B15FED571F4}" srcOrd="1" destOrd="0" presId="urn:microsoft.com/office/officeart/2005/8/layout/chevron2"/>
    <dgm:cxn modelId="{8AED3DF3-5ABC-4B6E-9782-37C04AADADFF}" type="presParOf" srcId="{4062127A-4E6C-4311-B49D-C13D1860B7CF}" destId="{AB510253-DCF0-451A-B3F2-0DA1F91EE262}" srcOrd="3" destOrd="0" presId="urn:microsoft.com/office/officeart/2005/8/layout/chevron2"/>
    <dgm:cxn modelId="{F5504F11-55AC-469B-98D7-A77084437576}" type="presParOf" srcId="{4062127A-4E6C-4311-B49D-C13D1860B7CF}" destId="{63AEC935-EE68-4C97-AED0-307C66378CEC}" srcOrd="4" destOrd="0" presId="urn:microsoft.com/office/officeart/2005/8/layout/chevron2"/>
    <dgm:cxn modelId="{074EF4D3-007E-4D3B-BB6F-A6CD0DB54873}" type="presParOf" srcId="{63AEC935-EE68-4C97-AED0-307C66378CEC}" destId="{05E353C3-8BCA-48AA-8143-082285FFC67B}" srcOrd="0" destOrd="0" presId="urn:microsoft.com/office/officeart/2005/8/layout/chevron2"/>
    <dgm:cxn modelId="{B7CDE18D-22E4-46D9-96C0-F5267B457838}" type="presParOf" srcId="{63AEC935-EE68-4C97-AED0-307C66378CEC}" destId="{0F9EAC02-1B84-4220-9ED4-F20B43FC931E}" srcOrd="1" destOrd="0" presId="urn:microsoft.com/office/officeart/2005/8/layout/chevron2"/>
    <dgm:cxn modelId="{AE992742-461D-4544-B226-623C40B30B5A}" type="presParOf" srcId="{4062127A-4E6C-4311-B49D-C13D1860B7CF}" destId="{F89C5786-F46F-403D-A3C2-F5A7B8180446}" srcOrd="5" destOrd="0" presId="urn:microsoft.com/office/officeart/2005/8/layout/chevron2"/>
    <dgm:cxn modelId="{D6FD658A-3E76-4ADF-B756-E00FF0BF2691}" type="presParOf" srcId="{4062127A-4E6C-4311-B49D-C13D1860B7CF}" destId="{9D9DD725-18E2-4E64-B0E1-75B2A8D5FE8E}" srcOrd="6" destOrd="0" presId="urn:microsoft.com/office/officeart/2005/8/layout/chevron2"/>
    <dgm:cxn modelId="{A4E936E0-0A03-49A8-B541-9C50C6E1EB00}" type="presParOf" srcId="{9D9DD725-18E2-4E64-B0E1-75B2A8D5FE8E}" destId="{82C21FE7-DB79-4EF3-B38E-EE4705DDC4E8}" srcOrd="0" destOrd="0" presId="urn:microsoft.com/office/officeart/2005/8/layout/chevron2"/>
    <dgm:cxn modelId="{1FE75056-42D8-4A81-8487-7BB28D15EA27}" type="presParOf" srcId="{9D9DD725-18E2-4E64-B0E1-75B2A8D5FE8E}" destId="{E270F51E-BC6D-421D-A16C-3680FEB43E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922C3-0244-4553-B594-E18E3747527E}">
      <dsp:nvSpPr>
        <dsp:cNvPr id="0" name=""/>
        <dsp:cNvSpPr/>
      </dsp:nvSpPr>
      <dsp:spPr>
        <a:xfrm rot="5400000">
          <a:off x="-145607" y="148327"/>
          <a:ext cx="970719" cy="679503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/>
            <a:t>Quién paga</a:t>
          </a:r>
        </a:p>
      </dsp:txBody>
      <dsp:txXfrm rot="-5400000">
        <a:off x="2" y="342471"/>
        <a:ext cx="679503" cy="291216"/>
      </dsp:txXfrm>
    </dsp:sp>
    <dsp:sp modelId="{F4E3F539-A04F-4C79-AEA1-50236932686A}">
      <dsp:nvSpPr>
        <dsp:cNvPr id="0" name=""/>
        <dsp:cNvSpPr/>
      </dsp:nvSpPr>
      <dsp:spPr>
        <a:xfrm rot="5400000">
          <a:off x="3336635" y="-2654413"/>
          <a:ext cx="630967" cy="5945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Por lo general a la demanda, pero si se considera como parte del precio de desvío también podría asignarse a la generación  </a:t>
          </a:r>
        </a:p>
      </dsp:txBody>
      <dsp:txXfrm rot="-5400000">
        <a:off x="679503" y="33520"/>
        <a:ext cx="5914431" cy="569365"/>
      </dsp:txXfrm>
    </dsp:sp>
    <dsp:sp modelId="{53EF852A-E508-4EDE-AD92-B289721E0E1D}">
      <dsp:nvSpPr>
        <dsp:cNvPr id="0" name=""/>
        <dsp:cNvSpPr/>
      </dsp:nvSpPr>
      <dsp:spPr>
        <a:xfrm rot="5400000">
          <a:off x="-145607" y="990585"/>
          <a:ext cx="970719" cy="679503"/>
        </a:xfrm>
        <a:prstGeom prst="chevron">
          <a:avLst/>
        </a:prstGeom>
        <a:solidFill>
          <a:schemeClr val="accent1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accent1">
              <a:shade val="80000"/>
              <a:hueOff val="90421"/>
              <a:satOff val="1725"/>
              <a:lumOff val="7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Metodología de asignación</a:t>
          </a:r>
        </a:p>
      </dsp:txBody>
      <dsp:txXfrm rot="-5400000">
        <a:off x="2" y="1184729"/>
        <a:ext cx="679503" cy="291216"/>
      </dsp:txXfrm>
    </dsp:sp>
    <dsp:sp modelId="{E0410620-3B8F-465A-9006-7B15FED571F4}">
      <dsp:nvSpPr>
        <dsp:cNvPr id="0" name=""/>
        <dsp:cNvSpPr/>
      </dsp:nvSpPr>
      <dsp:spPr>
        <a:xfrm rot="5400000">
          <a:off x="3317815" y="-1811989"/>
          <a:ext cx="668609" cy="5945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90421"/>
              <a:satOff val="1725"/>
              <a:lumOff val="7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No hay consenso en la asignación eficiente, opciones: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1200" kern="1200" dirty="0"/>
            <a:t>Precios desvíos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1200" i="1" kern="1200" err="1"/>
            <a:t>Scarcity</a:t>
          </a:r>
          <a:r>
            <a:rPr lang="es-ES" sz="1200" i="1" kern="1200"/>
            <a:t> prices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r>
            <a:rPr lang="es-ES" sz="1200" kern="1200"/>
            <a:t>Coste residual</a:t>
          </a:r>
        </a:p>
      </dsp:txBody>
      <dsp:txXfrm rot="-5400000">
        <a:off x="679504" y="858961"/>
        <a:ext cx="5912593" cy="603331"/>
      </dsp:txXfrm>
    </dsp:sp>
    <dsp:sp modelId="{05E353C3-8BCA-48AA-8143-082285FFC67B}">
      <dsp:nvSpPr>
        <dsp:cNvPr id="0" name=""/>
        <dsp:cNvSpPr/>
      </dsp:nvSpPr>
      <dsp:spPr>
        <a:xfrm rot="5400000">
          <a:off x="-145607" y="1814188"/>
          <a:ext cx="970719" cy="679503"/>
        </a:xfrm>
        <a:prstGeom prst="chevron">
          <a:avLst/>
        </a:prstGeom>
        <a:solidFill>
          <a:schemeClr val="accent1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accent1">
              <a:shade val="80000"/>
              <a:hueOff val="180842"/>
              <a:satOff val="3450"/>
              <a:lumOff val="15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Granularidad </a:t>
          </a:r>
        </a:p>
      </dsp:txBody>
      <dsp:txXfrm rot="-5400000">
        <a:off x="2" y="2008332"/>
        <a:ext cx="679503" cy="291216"/>
      </dsp:txXfrm>
    </dsp:sp>
    <dsp:sp modelId="{0F9EAC02-1B84-4220-9ED4-F20B43FC931E}">
      <dsp:nvSpPr>
        <dsp:cNvPr id="0" name=""/>
        <dsp:cNvSpPr/>
      </dsp:nvSpPr>
      <dsp:spPr>
        <a:xfrm rot="5400000">
          <a:off x="3336635" y="-988551"/>
          <a:ext cx="630967" cy="5945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80842"/>
              <a:satOff val="3450"/>
              <a:lumOff val="15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Espacial: No 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Temporal: cuarto-horaria, horaria o periodos más amplios depende de la granularidad de los productos  </a:t>
          </a:r>
        </a:p>
      </dsp:txBody>
      <dsp:txXfrm rot="-5400000">
        <a:off x="679503" y="1699382"/>
        <a:ext cx="5914431" cy="569365"/>
      </dsp:txXfrm>
    </dsp:sp>
    <dsp:sp modelId="{82C21FE7-DB79-4EF3-B38E-EE4705DDC4E8}">
      <dsp:nvSpPr>
        <dsp:cNvPr id="0" name=""/>
        <dsp:cNvSpPr/>
      </dsp:nvSpPr>
      <dsp:spPr>
        <a:xfrm rot="5400000">
          <a:off x="-145607" y="2706763"/>
          <a:ext cx="970719" cy="679503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/>
            <a:t>Tipo de cargo</a:t>
          </a:r>
        </a:p>
      </dsp:txBody>
      <dsp:txXfrm rot="-5400000">
        <a:off x="2" y="2900907"/>
        <a:ext cx="679503" cy="291216"/>
      </dsp:txXfrm>
    </dsp:sp>
    <dsp:sp modelId="{E270F51E-BC6D-421D-A16C-3680FEB43EB7}">
      <dsp:nvSpPr>
        <dsp:cNvPr id="0" name=""/>
        <dsp:cNvSpPr/>
      </dsp:nvSpPr>
      <dsp:spPr>
        <a:xfrm rot="5400000">
          <a:off x="3267664" y="-95977"/>
          <a:ext cx="768909" cy="59452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Energía desvíos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/>
            <a:t>Si es coste residual</a:t>
          </a:r>
          <a:r>
            <a:rPr lang="es-ES" sz="1200" kern="1200" dirty="0">
              <a:sym typeface="Wingdings" panose="05000000000000000000" pitchFamily="2" charset="2"/>
            </a:rPr>
            <a:t> debería ser asignado por cargo fijo</a:t>
          </a:r>
          <a:endParaRPr lang="es-ES" sz="1200" kern="1200" dirty="0"/>
        </a:p>
      </dsp:txBody>
      <dsp:txXfrm rot="-5400000">
        <a:off x="679503" y="2529719"/>
        <a:ext cx="5907697" cy="6938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922C3-0244-4553-B594-E18E3747527E}">
      <dsp:nvSpPr>
        <dsp:cNvPr id="0" name=""/>
        <dsp:cNvSpPr/>
      </dsp:nvSpPr>
      <dsp:spPr>
        <a:xfrm rot="5400000">
          <a:off x="-139777" y="147680"/>
          <a:ext cx="931849" cy="652294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/>
            <a:t>Quién paga</a:t>
          </a:r>
        </a:p>
      </dsp:txBody>
      <dsp:txXfrm rot="-5400000">
        <a:off x="1" y="334049"/>
        <a:ext cx="652294" cy="279555"/>
      </dsp:txXfrm>
    </dsp:sp>
    <dsp:sp modelId="{F4E3F539-A04F-4C79-AEA1-50236932686A}">
      <dsp:nvSpPr>
        <dsp:cNvPr id="0" name=""/>
        <dsp:cNvSpPr/>
      </dsp:nvSpPr>
      <dsp:spPr>
        <a:xfrm rot="5400000">
          <a:off x="2795604" y="-2135406"/>
          <a:ext cx="605701" cy="4892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Demanda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Generación </a:t>
          </a:r>
        </a:p>
      </dsp:txBody>
      <dsp:txXfrm rot="-5400000">
        <a:off x="652294" y="37472"/>
        <a:ext cx="4862753" cy="546565"/>
      </dsp:txXfrm>
    </dsp:sp>
    <dsp:sp modelId="{53EF852A-E508-4EDE-AD92-B289721E0E1D}">
      <dsp:nvSpPr>
        <dsp:cNvPr id="0" name=""/>
        <dsp:cNvSpPr/>
      </dsp:nvSpPr>
      <dsp:spPr>
        <a:xfrm rot="5400000">
          <a:off x="-139777" y="1054168"/>
          <a:ext cx="931849" cy="652294"/>
        </a:xfrm>
        <a:prstGeom prst="chevron">
          <a:avLst/>
        </a:prstGeom>
        <a:solidFill>
          <a:schemeClr val="accent1">
            <a:shade val="80000"/>
            <a:hueOff val="90421"/>
            <a:satOff val="1725"/>
            <a:lumOff val="7618"/>
            <a:alphaOff val="0"/>
          </a:schemeClr>
        </a:solidFill>
        <a:ln w="12700" cap="flat" cmpd="sng" algn="ctr">
          <a:solidFill>
            <a:schemeClr val="accent1">
              <a:shade val="80000"/>
              <a:hueOff val="90421"/>
              <a:satOff val="1725"/>
              <a:lumOff val="7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 dirty="0"/>
            <a:t>Metodología de asignación</a:t>
          </a:r>
        </a:p>
      </dsp:txBody>
      <dsp:txXfrm rot="-5400000">
        <a:off x="1" y="1240537"/>
        <a:ext cx="652294" cy="279555"/>
      </dsp:txXfrm>
    </dsp:sp>
    <dsp:sp modelId="{E0410620-3B8F-465A-9006-7B15FED571F4}">
      <dsp:nvSpPr>
        <dsp:cNvPr id="0" name=""/>
        <dsp:cNvSpPr/>
      </dsp:nvSpPr>
      <dsp:spPr>
        <a:xfrm rot="5400000">
          <a:off x="2678291" y="-1228918"/>
          <a:ext cx="840326" cy="4892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90421"/>
              <a:satOff val="1725"/>
              <a:lumOff val="7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b="0" kern="1200" dirty="0"/>
            <a:t>Precios nodales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Precios zonales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Cargos de conexión o peajes por ubicación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Peajes generales de red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/>
            <a:t>Residual </a:t>
          </a:r>
        </a:p>
      </dsp:txBody>
      <dsp:txXfrm rot="-5400000">
        <a:off x="652294" y="838100"/>
        <a:ext cx="4851300" cy="758284"/>
      </dsp:txXfrm>
    </dsp:sp>
    <dsp:sp modelId="{05E353C3-8BCA-48AA-8143-082285FFC67B}">
      <dsp:nvSpPr>
        <dsp:cNvPr id="0" name=""/>
        <dsp:cNvSpPr/>
      </dsp:nvSpPr>
      <dsp:spPr>
        <a:xfrm rot="5400000">
          <a:off x="-139777" y="1843344"/>
          <a:ext cx="931849" cy="652294"/>
        </a:xfrm>
        <a:prstGeom prst="chevron">
          <a:avLst/>
        </a:prstGeom>
        <a:solidFill>
          <a:schemeClr val="accent1">
            <a:shade val="80000"/>
            <a:hueOff val="180842"/>
            <a:satOff val="3450"/>
            <a:lumOff val="15237"/>
            <a:alphaOff val="0"/>
          </a:schemeClr>
        </a:solidFill>
        <a:ln w="12700" cap="flat" cmpd="sng" algn="ctr">
          <a:solidFill>
            <a:schemeClr val="accent1">
              <a:shade val="80000"/>
              <a:hueOff val="180842"/>
              <a:satOff val="3450"/>
              <a:lumOff val="15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/>
            <a:t>Granularidad </a:t>
          </a:r>
        </a:p>
      </dsp:txBody>
      <dsp:txXfrm rot="-5400000">
        <a:off x="1" y="2029713"/>
        <a:ext cx="652294" cy="279555"/>
      </dsp:txXfrm>
    </dsp:sp>
    <dsp:sp modelId="{0F9EAC02-1B84-4220-9ED4-F20B43FC931E}">
      <dsp:nvSpPr>
        <dsp:cNvPr id="0" name=""/>
        <dsp:cNvSpPr/>
      </dsp:nvSpPr>
      <dsp:spPr>
        <a:xfrm rot="5400000">
          <a:off x="2795604" y="-439743"/>
          <a:ext cx="605701" cy="4892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80842"/>
              <a:satOff val="3450"/>
              <a:lumOff val="15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Espacial: Depende de la metodología 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Temporal: horaria o periodos, depende de la granularidad de los productos  </a:t>
          </a:r>
        </a:p>
      </dsp:txBody>
      <dsp:txXfrm rot="-5400000">
        <a:off x="652294" y="1733135"/>
        <a:ext cx="4862753" cy="546565"/>
      </dsp:txXfrm>
    </dsp:sp>
    <dsp:sp modelId="{82C21FE7-DB79-4EF3-B38E-EE4705DDC4E8}">
      <dsp:nvSpPr>
        <dsp:cNvPr id="0" name=""/>
        <dsp:cNvSpPr/>
      </dsp:nvSpPr>
      <dsp:spPr>
        <a:xfrm rot="5400000">
          <a:off x="-139777" y="2698728"/>
          <a:ext cx="931849" cy="652294"/>
        </a:xfrm>
        <a:prstGeom prst="chevron">
          <a:avLst/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/>
            <a:t>Tipo de cargo</a:t>
          </a:r>
        </a:p>
      </dsp:txBody>
      <dsp:txXfrm rot="-5400000">
        <a:off x="1" y="2885097"/>
        <a:ext cx="652294" cy="279555"/>
      </dsp:txXfrm>
    </dsp:sp>
    <dsp:sp modelId="{E270F51E-BC6D-421D-A16C-3680FEB43EB7}">
      <dsp:nvSpPr>
        <dsp:cNvPr id="0" name=""/>
        <dsp:cNvSpPr/>
      </dsp:nvSpPr>
      <dsp:spPr>
        <a:xfrm rot="5400000">
          <a:off x="2729394" y="415641"/>
          <a:ext cx="738120" cy="48923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271263"/>
              <a:satOff val="5175"/>
              <a:lumOff val="228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/>
            <a:t>Energía activa </a:t>
          </a:r>
        </a:p>
      </dsp:txBody>
      <dsp:txXfrm rot="-5400000">
        <a:off x="652294" y="2528773"/>
        <a:ext cx="4856289" cy="666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136" cy="340569"/>
          </a:xfrm>
          <a:prstGeom prst="rect">
            <a:avLst/>
          </a:prstGeom>
        </p:spPr>
        <p:txBody>
          <a:bodyPr vert="horz" lIns="91125" tIns="45563" rIns="91125" bIns="45563" rtlCol="0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592908" y="1"/>
            <a:ext cx="4279136" cy="340569"/>
          </a:xfrm>
          <a:prstGeom prst="rect">
            <a:avLst/>
          </a:prstGeom>
        </p:spPr>
        <p:txBody>
          <a:bodyPr vert="horz" lIns="91125" tIns="45563" rIns="91125" bIns="45563" rtlCol="0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A515755-6431-42CE-89F6-20D8220FD509}" type="datetimeFigureOut">
              <a:rPr lang="es-ES"/>
              <a:pPr>
                <a:defRPr/>
              </a:pPr>
              <a:t>09/10/2025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456052"/>
            <a:ext cx="4279136" cy="340568"/>
          </a:xfrm>
          <a:prstGeom prst="rect">
            <a:avLst/>
          </a:prstGeom>
        </p:spPr>
        <p:txBody>
          <a:bodyPr vert="horz" lIns="91125" tIns="45563" rIns="91125" bIns="45563" rtlCol="0" anchor="b"/>
          <a:lstStyle>
            <a:lvl1pPr algn="l" eaLnBrk="1" hangingPunct="1">
              <a:defRPr sz="13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592908" y="6456052"/>
            <a:ext cx="4279136" cy="340568"/>
          </a:xfrm>
          <a:prstGeom prst="rect">
            <a:avLst/>
          </a:prstGeom>
        </p:spPr>
        <p:txBody>
          <a:bodyPr vert="horz" lIns="91125" tIns="45563" rIns="91125" bIns="45563" rtlCol="0" anchor="b"/>
          <a:lstStyle>
            <a:lvl1pPr algn="r" eaLnBrk="1" hangingPunct="1">
              <a:defRPr sz="1300"/>
            </a:lvl1pPr>
          </a:lstStyle>
          <a:p>
            <a:pPr>
              <a:defRPr/>
            </a:pPr>
            <a:fld id="{C605E106-BB67-4C79-A57B-4DFD06C212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5157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79136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0" tIns="47617" rIns="95230" bIns="47617" numCol="1" anchor="t" anchorCtr="0" compatLnSpc="1">
            <a:prstTxWarp prst="textNoShape">
              <a:avLst/>
            </a:prstTxWarp>
          </a:bodyPr>
          <a:lstStyle>
            <a:lvl1pPr algn="l" defTabSz="952419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2908" y="0"/>
            <a:ext cx="4279136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0" tIns="47617" rIns="95230" bIns="47617" numCol="1" anchor="t" anchorCtr="0" compatLnSpc="1">
            <a:prstTxWarp prst="textNoShape">
              <a:avLst/>
            </a:prstTxWarp>
          </a:bodyPr>
          <a:lstStyle>
            <a:lvl1pPr algn="r" defTabSz="952419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73350" y="511175"/>
            <a:ext cx="4527550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6985" y="3228553"/>
            <a:ext cx="7900283" cy="305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0" tIns="47617" rIns="95230" bIns="476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106"/>
            <a:ext cx="4279136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0" tIns="47617" rIns="95230" bIns="47617" numCol="1" anchor="b" anchorCtr="0" compatLnSpc="1">
            <a:prstTxWarp prst="textNoShape">
              <a:avLst/>
            </a:prstTxWarp>
          </a:bodyPr>
          <a:lstStyle>
            <a:lvl1pPr algn="l" defTabSz="952419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2908" y="6457106"/>
            <a:ext cx="4279136" cy="33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30" tIns="47617" rIns="95230" bIns="47617" numCol="1" anchor="b" anchorCtr="0" compatLnSpc="1">
            <a:prstTxWarp prst="textNoShape">
              <a:avLst/>
            </a:prstTxWarp>
          </a:bodyPr>
          <a:lstStyle>
            <a:lvl1pPr algn="r" defTabSz="952419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1035D325-021E-4272-9CEB-D44F6117877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1187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BFD309D-8785-7F66-FEC8-666C3A601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383"/>
            <a:ext cx="12192000" cy="68627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87689" y="1939610"/>
            <a:ext cx="8565645" cy="2341244"/>
          </a:xfrm>
        </p:spPr>
        <p:txBody>
          <a:bodyPr anchor="t">
            <a:noAutofit/>
          </a:bodyPr>
          <a:lstStyle>
            <a:lvl1pPr>
              <a:defRPr lang="en-US" sz="4400" b="0" noProof="0" dirty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</a:lstStyle>
          <a:p>
            <a:pPr lvl="0" defTabSz="914354"/>
            <a:r>
              <a:rPr lang="es-ES_tradnl" noProof="0" dirty="0"/>
              <a:t>Haga clic para modificar el estilo de título del patrón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E233A7-76E8-ABCF-D357-C4EFEC72379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71520" y="4819333"/>
            <a:ext cx="5618480" cy="1500187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en-US" sz="2800" noProof="0" dirty="0" smtClean="0">
                <a:solidFill>
                  <a:schemeClr val="bg1"/>
                </a:solidFill>
                <a:latin typeface="Gill Sans MT" panose="020B0502020104020203" pitchFamily="34" charset="0"/>
                <a:cs typeface="Arial" panose="020B0604020202020204" pitchFamily="34" charset="0"/>
              </a:defRPr>
            </a:lvl1pPr>
          </a:lstStyle>
          <a:p>
            <a:pPr marL="228589" lvl="0" indent="-228589" defTabSz="914354">
              <a:buFont typeface="Wingdings" panose="05000000000000000000" pitchFamily="2" charset="2"/>
              <a:buChar char="§"/>
            </a:pPr>
            <a:r>
              <a:rPr lang="es-ES_tradnl" noProof="0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1263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 b="0">
                <a:latin typeface="Gill Sans MT" panose="020B0502020104020203" pitchFamily="34" charset="0"/>
              </a:defRPr>
            </a:lvl1pPr>
          </a:lstStyle>
          <a:p>
            <a:r>
              <a:rPr lang="es-ES_tradnl" noProof="0" dirty="0"/>
              <a:t>Haga clic para modificar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s-ES_tradnl" noProof="0" dirty="0"/>
              <a:t>Haga clic para modificar el estilo de texto del patrón</a:t>
            </a:r>
          </a:p>
          <a:p>
            <a:pPr lvl="1"/>
            <a:r>
              <a:rPr lang="es-ES_tradnl" noProof="0" dirty="0"/>
              <a:t>Segundo nivel</a:t>
            </a:r>
          </a:p>
          <a:p>
            <a:pPr lvl="2"/>
            <a:r>
              <a:rPr lang="es-ES_tradnl" noProof="0" dirty="0"/>
              <a:t>Tercer nivel</a:t>
            </a:r>
          </a:p>
          <a:p>
            <a:pPr lvl="3"/>
            <a:r>
              <a:rPr lang="es-ES_tradnl" noProof="0" dirty="0"/>
              <a:t>Cuarto nivel</a:t>
            </a:r>
          </a:p>
          <a:p>
            <a:pPr lvl="4"/>
            <a:r>
              <a:rPr lang="es-ES_tradnl" noProof="0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9756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_tradnl" noProof="0"/>
              <a:t>Haga clic para modificar el estilo de título del patrón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530307" y="1825625"/>
            <a:ext cx="4768895" cy="4351339"/>
          </a:xfrm>
        </p:spPr>
        <p:txBody>
          <a:bodyPr/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522722" y="1825625"/>
            <a:ext cx="4831081" cy="4351339"/>
          </a:xfrm>
        </p:spPr>
        <p:txBody>
          <a:bodyPr/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0"/>
          </p:nvPr>
        </p:nvSpPr>
        <p:spPr>
          <a:xfrm>
            <a:off x="10953180" y="6451179"/>
            <a:ext cx="895637" cy="366183"/>
          </a:xfrm>
          <a:prstGeom prst="rect">
            <a:avLst/>
          </a:prstGeom>
        </p:spPr>
        <p:txBody>
          <a:bodyPr/>
          <a:lstStyle/>
          <a:p>
            <a:pPr algn="ctr"/>
            <a:fld id="{D37213CB-1ECD-4F3D-B179-C0F228892E9C}" type="slidenum">
              <a:rPr lang="es-ES_tradnl" noProof="0" smtClean="0"/>
              <a:pPr algn="ctr"/>
              <a:t>‹Nº›</a:t>
            </a:fld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63112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53180" y="6451179"/>
            <a:ext cx="895637" cy="36618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algn="ctr"/>
            <a:fld id="{D37213CB-1ECD-4F3D-B179-C0F228892E9C}" type="slidenum">
              <a:rPr lang="es-ES" smtClean="0"/>
              <a:pPr algn="ct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41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109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se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5">
            <a:extLst>
              <a:ext uri="{FF2B5EF4-FFF2-40B4-BE49-F238E27FC236}">
                <a16:creationId xmlns:a16="http://schemas.microsoft.com/office/drawing/2014/main" id="{B3F205CF-E15B-B1EA-C8DC-231E0800CC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652" y="5599400"/>
            <a:ext cx="1872000" cy="1323422"/>
          </a:xfrm>
          <a:prstGeom prst="rect">
            <a:avLst/>
          </a:prstGeom>
        </p:spPr>
      </p:pic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1094319" y="2420939"/>
            <a:ext cx="0" cy="91440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 flipH="1">
            <a:off x="776817" y="3186113"/>
            <a:ext cx="658283" cy="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1094312" y="1124744"/>
            <a:ext cx="0" cy="30480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 flipV="1">
            <a:off x="965200" y="1248570"/>
            <a:ext cx="469900" cy="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0" name="Line 14"/>
          <p:cNvSpPr>
            <a:spLocks noChangeShapeType="1"/>
          </p:cNvSpPr>
          <p:nvPr/>
        </p:nvSpPr>
        <p:spPr bwMode="auto">
          <a:xfrm>
            <a:off x="3042588" y="972344"/>
            <a:ext cx="0" cy="91440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H="1">
            <a:off x="2572688" y="1248570"/>
            <a:ext cx="658283" cy="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 flipV="1">
            <a:off x="1170517" y="5211763"/>
            <a:ext cx="0" cy="30480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 flipH="1" flipV="1">
            <a:off x="1041403" y="5335588"/>
            <a:ext cx="469900" cy="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10263717" y="3732213"/>
            <a:ext cx="0" cy="91440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>
            <a:off x="9793817" y="4008437"/>
            <a:ext cx="658283" cy="0"/>
          </a:xfrm>
          <a:prstGeom prst="line">
            <a:avLst/>
          </a:prstGeom>
          <a:noFill/>
          <a:ln w="9525">
            <a:solidFill>
              <a:srgbClr val="163E8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1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auto">
          <a:xfrm>
            <a:off x="2" y="6389688"/>
            <a:ext cx="10452094" cy="468312"/>
          </a:xfrm>
          <a:prstGeom prst="rect">
            <a:avLst/>
          </a:prstGeom>
          <a:solidFill>
            <a:srgbClr val="163E83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Optima" panose="02000503060000020004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Optima" panose="02000503060000020004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Optima" panose="02000503060000020004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Optima" panose="02000503060000020004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Optima" panose="02000503060000020004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tima" panose="02000503060000020004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tima" panose="02000503060000020004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tima" panose="02000503060000020004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tima" panose="02000503060000020004" pitchFamily="2" charset="0"/>
              </a:defRPr>
            </a:lvl9pPr>
          </a:lstStyle>
          <a:p>
            <a:pPr algn="ctr" eaLnBrk="1" hangingPunct="1"/>
            <a:endParaRPr lang="es-ES" altLang="es-ES" sz="1351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166449" y="1315368"/>
            <a:ext cx="1800000" cy="1800000"/>
          </a:xfrm>
          <a:solidFill>
            <a:schemeClr val="accent1">
              <a:lumMod val="40000"/>
              <a:lumOff val="60000"/>
            </a:schemeClr>
          </a:solidFill>
          <a:ln w="9525"/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s-ES" dirty="0"/>
              <a:t>1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166449" y="4014789"/>
            <a:ext cx="9095153" cy="1314451"/>
          </a:xfrm>
          <a:noFill/>
        </p:spPr>
        <p:txBody>
          <a:bodyPr tIns="108000" bIns="108000" anchor="ctr"/>
          <a:lstStyle>
            <a:lvl1pPr marL="271456" indent="-271456" algn="ctr" eaLnBrk="1" hangingPunct="1">
              <a:buNone/>
              <a:defRPr sz="36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5790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>
            <a:extLst>
              <a:ext uri="{FF2B5EF4-FFF2-40B4-BE49-F238E27FC236}">
                <a16:creationId xmlns:a16="http://schemas.microsoft.com/office/drawing/2014/main" id="{12080329-A8A5-FF37-9025-38798BC5DAF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89" y="-75789"/>
            <a:ext cx="1872000" cy="13234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672824C-1495-7A67-C4E4-7179E686F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1458" b="11233"/>
          <a:stretch/>
        </p:blipFill>
        <p:spPr>
          <a:xfrm>
            <a:off x="8340948" y="2510339"/>
            <a:ext cx="3837904" cy="393927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03511" y="80577"/>
            <a:ext cx="10090497" cy="10167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s-ES_tradnl" noProof="0" dirty="0"/>
              <a:t>Haga clic para modificar el estilo de título del patrón</a:t>
            </a:r>
          </a:p>
        </p:txBody>
      </p:sp>
      <p:sp>
        <p:nvSpPr>
          <p:cNvPr id="12" name="Rectangle 50"/>
          <p:cNvSpPr>
            <a:spLocks noChangeArrowheads="1"/>
          </p:cNvSpPr>
          <p:nvPr/>
        </p:nvSpPr>
        <p:spPr bwMode="auto">
          <a:xfrm>
            <a:off x="385055" y="6496304"/>
            <a:ext cx="7465309" cy="30435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120649" tIns="59267" rIns="120649" bIns="59267" anchor="ctr">
            <a:spAutoFit/>
          </a:bodyPr>
          <a:lstStyle/>
          <a:p>
            <a:pPr algn="l" defTabSz="1015975" eaLnBrk="0" hangingPunct="0">
              <a:defRPr/>
            </a:pPr>
            <a:r>
              <a:rPr lang="es-ES" sz="1200" b="0" noProof="0" dirty="0">
                <a:solidFill>
                  <a:schemeClr val="tx1"/>
                </a:solidFill>
                <a:latin typeface="Gill Sans MT" panose="020B0502020104020203" pitchFamily="34" charset="0"/>
              </a:rPr>
              <a:t>Propuesta de asignación y liquidación de los costes de los servicios de ajuste en España</a:t>
            </a:r>
          </a:p>
        </p:txBody>
      </p:sp>
      <p:sp>
        <p:nvSpPr>
          <p:cNvPr id="14" name="Rectangle 41"/>
          <p:cNvSpPr>
            <a:spLocks noChangeArrowheads="1"/>
          </p:cNvSpPr>
          <p:nvPr/>
        </p:nvSpPr>
        <p:spPr bwMode="auto">
          <a:xfrm>
            <a:off x="11367598" y="6473214"/>
            <a:ext cx="561050" cy="33513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 lIns="120649" tIns="59267" rIns="120649" bIns="59267">
            <a:spAutoFit/>
          </a:bodyPr>
          <a:lstStyle/>
          <a:p>
            <a:pPr algn="r" defTabSz="1015975" eaLnBrk="0" hangingPunct="0">
              <a:defRPr/>
            </a:pPr>
            <a:fld id="{11564133-8E01-494E-9A79-52127C69F167}" type="slidenum">
              <a:rPr lang="es-ES_tradnl" sz="1400" b="0" smtClean="0">
                <a:solidFill>
                  <a:schemeClr val="tx1"/>
                </a:solidFill>
                <a:latin typeface="Gill Sans MT" panose="020B0502020104020203" pitchFamily="34" charset="0"/>
              </a:rPr>
              <a:pPr algn="r" defTabSz="1015975" eaLnBrk="0" hangingPunct="0">
                <a:defRPr/>
              </a:pPr>
              <a:t>‹Nº›</a:t>
            </a:fld>
            <a:endParaRPr lang="es-ES_tradnl" sz="1400" b="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368" y="1300332"/>
            <a:ext cx="11386641" cy="5096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dirty="0"/>
              <a:t>Haga clic para modificar el estilo de texto del patrón</a:t>
            </a:r>
          </a:p>
          <a:p>
            <a:pPr lvl="1"/>
            <a:r>
              <a:rPr lang="es-ES_tradnl" noProof="0" dirty="0"/>
              <a:t>Segundo nivel</a:t>
            </a:r>
          </a:p>
          <a:p>
            <a:pPr lvl="2"/>
            <a:r>
              <a:rPr lang="es-ES_tradnl" noProof="0" dirty="0"/>
              <a:t>Tercer nivel</a:t>
            </a:r>
          </a:p>
          <a:p>
            <a:pPr lvl="3"/>
            <a:r>
              <a:rPr lang="es-ES_tradnl" noProof="0" dirty="0"/>
              <a:t>Cuarto nivel</a:t>
            </a:r>
          </a:p>
          <a:p>
            <a:pPr lvl="5"/>
            <a:r>
              <a:rPr lang="es-ES_tradnl" noProof="0" dirty="0"/>
              <a:t>Quinto nivel</a:t>
            </a:r>
          </a:p>
        </p:txBody>
      </p:sp>
      <p:cxnSp>
        <p:nvCxnSpPr>
          <p:cNvPr id="9" name="Conector recto 8"/>
          <p:cNvCxnSpPr/>
          <p:nvPr userDrawn="1"/>
        </p:nvCxnSpPr>
        <p:spPr>
          <a:xfrm>
            <a:off x="515618" y="6496304"/>
            <a:ext cx="1947509" cy="0"/>
          </a:xfrm>
          <a:prstGeom prst="line">
            <a:avLst/>
          </a:prstGeom>
          <a:ln>
            <a:solidFill>
              <a:srgbClr val="173E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152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733" b="0" kern="1200">
          <a:solidFill>
            <a:schemeClr val="tx1"/>
          </a:solidFill>
          <a:latin typeface="Gill Sans MT" panose="020B0502020104020203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s.ramos@comillas.ed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tteo.troncia@comillas.edu" TargetMode="External"/><Relationship Id="rId5" Type="http://schemas.openxmlformats.org/officeDocument/2006/relationships/hyperlink" Target="mailto:paolo.mastropietro@comillas.edu" TargetMode="External"/><Relationship Id="rId4" Type="http://schemas.openxmlformats.org/officeDocument/2006/relationships/hyperlink" Target="mailto:luis.olmos@comillas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149A62-620E-68B3-FFCF-A69F78F291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Foro AEGE 2025</a:t>
            </a:r>
          </a:p>
          <a:p>
            <a:r>
              <a:rPr lang="es-ES" dirty="0"/>
              <a:t>8 de octubre de 2025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DC43A76-C1AE-68D3-AB3A-244D1E9D4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9" y="1916832"/>
            <a:ext cx="8565645" cy="1787958"/>
          </a:xfrm>
        </p:spPr>
        <p:txBody>
          <a:bodyPr/>
          <a:lstStyle/>
          <a:p>
            <a:r>
              <a:rPr lang="es-ES" sz="4400" dirty="0"/>
              <a:t>Propuesta de asignación y liquidación de los costes de los servicios de ajuste en España</a:t>
            </a:r>
            <a:endParaRPr lang="es-ES" dirty="0"/>
          </a:p>
        </p:txBody>
      </p:sp>
      <p:pic>
        <p:nvPicPr>
          <p:cNvPr id="2" name="Imagen 2">
            <a:extLst>
              <a:ext uri="{FF2B5EF4-FFF2-40B4-BE49-F238E27FC236}">
                <a16:creationId xmlns:a16="http://schemas.microsoft.com/office/drawing/2014/main" id="{38C44819-8857-8188-032C-62B7B7A584D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356992"/>
            <a:ext cx="2573655" cy="14141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C868BDC-6C97-4C41-875B-2C95F0FC8462}"/>
              </a:ext>
            </a:extLst>
          </p:cNvPr>
          <p:cNvSpPr txBox="1"/>
          <p:nvPr/>
        </p:nvSpPr>
        <p:spPr>
          <a:xfrm>
            <a:off x="338666" y="2852936"/>
            <a:ext cx="166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Elaborado para:</a:t>
            </a:r>
          </a:p>
        </p:txBody>
      </p:sp>
    </p:spTree>
    <p:extLst>
      <p:ext uri="{BB962C8B-B14F-4D97-AF65-F5344CB8AC3E}">
        <p14:creationId xmlns:p14="http://schemas.microsoft.com/office/powerpoint/2010/main" val="3943731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902FB-6E16-7605-BFC2-1C4A8AD669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C09507-E7D0-D5B0-5AE4-D4537CD68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Teoría y experiencias europeas sobre</a:t>
            </a:r>
          </a:p>
          <a:p>
            <a:r>
              <a:rPr lang="es-ES" dirty="0"/>
              <a:t>costes residuales</a:t>
            </a:r>
          </a:p>
        </p:txBody>
      </p:sp>
    </p:spTree>
    <p:extLst>
      <p:ext uri="{BB962C8B-B14F-4D97-AF65-F5344CB8AC3E}">
        <p14:creationId xmlns:p14="http://schemas.microsoft.com/office/powerpoint/2010/main" val="425652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400" dirty="0"/>
            </a:br>
            <a:r>
              <a:rPr lang="es-ES" dirty="0"/>
              <a:t>Unión Europea: dos enfoques muy distintos</a:t>
            </a:r>
          </a:p>
        </p:txBody>
      </p:sp>
      <p:sp>
        <p:nvSpPr>
          <p:cNvPr id="6" name="CasellaDiTesto 3">
            <a:extLst>
              <a:ext uri="{FF2B5EF4-FFF2-40B4-BE49-F238E27FC236}">
                <a16:creationId xmlns:a16="http://schemas.microsoft.com/office/drawing/2014/main" id="{A963831E-4E76-411C-BCD5-61C2462ECF0D}"/>
              </a:ext>
            </a:extLst>
          </p:cNvPr>
          <p:cNvSpPr txBox="1"/>
          <p:nvPr/>
        </p:nvSpPr>
        <p:spPr>
          <a:xfrm>
            <a:off x="572869" y="3567849"/>
            <a:ext cx="24573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Costes residuales de</a:t>
            </a:r>
          </a:p>
          <a:p>
            <a:pPr algn="ctr"/>
            <a:r>
              <a:rPr lang="es-ES" sz="2000" dirty="0">
                <a:solidFill>
                  <a:schemeClr val="accent6"/>
                </a:solidFill>
                <a:latin typeface="Gill Sans MT" panose="020B0502020104020203" pitchFamily="34" charset="0"/>
              </a:rPr>
              <a:t>l</a:t>
            </a:r>
            <a:r>
              <a:rPr lang="es-ES" sz="20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os servicios de ajuste</a:t>
            </a:r>
          </a:p>
        </p:txBody>
      </p:sp>
      <p:sp>
        <p:nvSpPr>
          <p:cNvPr id="7" name="CasellaDiTesto 7">
            <a:extLst>
              <a:ext uri="{FF2B5EF4-FFF2-40B4-BE49-F238E27FC236}">
                <a16:creationId xmlns:a16="http://schemas.microsoft.com/office/drawing/2014/main" id="{CDDAB292-5DED-4F44-AA86-9B8EB6B6136F}"/>
              </a:ext>
            </a:extLst>
          </p:cNvPr>
          <p:cNvSpPr txBox="1"/>
          <p:nvPr/>
        </p:nvSpPr>
        <p:spPr>
          <a:xfrm>
            <a:off x="3669213" y="2519667"/>
            <a:ext cx="1593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Tarifas de red</a:t>
            </a:r>
          </a:p>
        </p:txBody>
      </p:sp>
      <p:sp>
        <p:nvSpPr>
          <p:cNvPr id="8" name="CasellaDiTesto 8">
            <a:extLst>
              <a:ext uri="{FF2B5EF4-FFF2-40B4-BE49-F238E27FC236}">
                <a16:creationId xmlns:a16="http://schemas.microsoft.com/office/drawing/2014/main" id="{18FC2525-340E-4F6B-942A-2A1B5A8864CC}"/>
              </a:ext>
            </a:extLst>
          </p:cNvPr>
          <p:cNvSpPr txBox="1"/>
          <p:nvPr/>
        </p:nvSpPr>
        <p:spPr>
          <a:xfrm>
            <a:off x="6196313" y="4493905"/>
            <a:ext cx="1577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Gran Bretaña</a:t>
            </a:r>
          </a:p>
        </p:txBody>
      </p:sp>
      <p:cxnSp>
        <p:nvCxnSpPr>
          <p:cNvPr id="9" name="Connettore 2 11">
            <a:extLst>
              <a:ext uri="{FF2B5EF4-FFF2-40B4-BE49-F238E27FC236}">
                <a16:creationId xmlns:a16="http://schemas.microsoft.com/office/drawing/2014/main" id="{7AD7F403-2552-4D6F-BF5F-44BD8A54646D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3030209" y="2719722"/>
            <a:ext cx="639004" cy="1202070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12">
            <a:extLst>
              <a:ext uri="{FF2B5EF4-FFF2-40B4-BE49-F238E27FC236}">
                <a16:creationId xmlns:a16="http://schemas.microsoft.com/office/drawing/2014/main" id="{B461F001-3145-4BF8-901B-E9E442B585F3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>
            <a:off x="3030209" y="3921792"/>
            <a:ext cx="639004" cy="1390218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7">
            <a:extLst>
              <a:ext uri="{FF2B5EF4-FFF2-40B4-BE49-F238E27FC236}">
                <a16:creationId xmlns:a16="http://schemas.microsoft.com/office/drawing/2014/main" id="{F861779A-7ED1-4366-9BE2-FA6254CD2EAA}"/>
              </a:ext>
            </a:extLst>
          </p:cNvPr>
          <p:cNvSpPr txBox="1"/>
          <p:nvPr/>
        </p:nvSpPr>
        <p:spPr>
          <a:xfrm>
            <a:off x="3669213" y="5111955"/>
            <a:ext cx="21089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Cargos específicos</a:t>
            </a:r>
          </a:p>
        </p:txBody>
      </p:sp>
      <p:sp>
        <p:nvSpPr>
          <p:cNvPr id="21" name="CasellaDiTesto 7">
            <a:extLst>
              <a:ext uri="{FF2B5EF4-FFF2-40B4-BE49-F238E27FC236}">
                <a16:creationId xmlns:a16="http://schemas.microsoft.com/office/drawing/2014/main" id="{EFF4CC3C-7E83-43A3-A466-38CAC5DDEB19}"/>
              </a:ext>
            </a:extLst>
          </p:cNvPr>
          <p:cNvSpPr txBox="1"/>
          <p:nvPr/>
        </p:nvSpPr>
        <p:spPr>
          <a:xfrm>
            <a:off x="6192964" y="1533980"/>
            <a:ext cx="1135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Alemania</a:t>
            </a:r>
          </a:p>
        </p:txBody>
      </p:sp>
      <p:sp>
        <p:nvSpPr>
          <p:cNvPr id="22" name="CasellaDiTesto 7">
            <a:extLst>
              <a:ext uri="{FF2B5EF4-FFF2-40B4-BE49-F238E27FC236}">
                <a16:creationId xmlns:a16="http://schemas.microsoft.com/office/drawing/2014/main" id="{4C9327E4-DF5A-410F-8A87-F24433ABCCF1}"/>
              </a:ext>
            </a:extLst>
          </p:cNvPr>
          <p:cNvSpPr txBox="1"/>
          <p:nvPr/>
        </p:nvSpPr>
        <p:spPr>
          <a:xfrm>
            <a:off x="6192964" y="2159318"/>
            <a:ext cx="920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Francia</a:t>
            </a:r>
          </a:p>
        </p:txBody>
      </p:sp>
      <p:sp>
        <p:nvSpPr>
          <p:cNvPr id="23" name="CasellaDiTesto 7">
            <a:extLst>
              <a:ext uri="{FF2B5EF4-FFF2-40B4-BE49-F238E27FC236}">
                <a16:creationId xmlns:a16="http://schemas.microsoft.com/office/drawing/2014/main" id="{F3C04875-BB19-4FAE-AA44-22A04FC7B0C0}"/>
              </a:ext>
            </a:extLst>
          </p:cNvPr>
          <p:cNvSpPr txBox="1"/>
          <p:nvPr/>
        </p:nvSpPr>
        <p:spPr>
          <a:xfrm>
            <a:off x="6192964" y="2790054"/>
            <a:ext cx="1423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Países Bajos</a:t>
            </a:r>
          </a:p>
        </p:txBody>
      </p:sp>
      <p:sp>
        <p:nvSpPr>
          <p:cNvPr id="24" name="CasellaDiTesto 7">
            <a:extLst>
              <a:ext uri="{FF2B5EF4-FFF2-40B4-BE49-F238E27FC236}">
                <a16:creationId xmlns:a16="http://schemas.microsoft.com/office/drawing/2014/main" id="{B9E0EDC9-D615-4A14-9CCB-C84292F4971C}"/>
              </a:ext>
            </a:extLst>
          </p:cNvPr>
          <p:cNvSpPr txBox="1"/>
          <p:nvPr/>
        </p:nvSpPr>
        <p:spPr>
          <a:xfrm>
            <a:off x="6192964" y="3429000"/>
            <a:ext cx="1292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Dinamarca</a:t>
            </a:r>
          </a:p>
        </p:txBody>
      </p:sp>
      <p:sp>
        <p:nvSpPr>
          <p:cNvPr id="25" name="CasellaDiTesto 8">
            <a:extLst>
              <a:ext uri="{FF2B5EF4-FFF2-40B4-BE49-F238E27FC236}">
                <a16:creationId xmlns:a16="http://schemas.microsoft.com/office/drawing/2014/main" id="{D1F1FB20-3C59-4F42-B1C3-4B9D9276B2AA}"/>
              </a:ext>
            </a:extLst>
          </p:cNvPr>
          <p:cNvSpPr txBox="1"/>
          <p:nvPr/>
        </p:nvSpPr>
        <p:spPr>
          <a:xfrm>
            <a:off x="6196313" y="5116200"/>
            <a:ext cx="6639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Italia</a:t>
            </a:r>
          </a:p>
        </p:txBody>
      </p:sp>
      <p:sp>
        <p:nvSpPr>
          <p:cNvPr id="26" name="CasellaDiTesto 8">
            <a:extLst>
              <a:ext uri="{FF2B5EF4-FFF2-40B4-BE49-F238E27FC236}">
                <a16:creationId xmlns:a16="http://schemas.microsoft.com/office/drawing/2014/main" id="{D7D7DE40-55D3-4D93-8614-9780540EA432}"/>
              </a:ext>
            </a:extLst>
          </p:cNvPr>
          <p:cNvSpPr txBox="1"/>
          <p:nvPr/>
        </p:nvSpPr>
        <p:spPr>
          <a:xfrm>
            <a:off x="6196313" y="5749979"/>
            <a:ext cx="1044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Portugal</a:t>
            </a:r>
          </a:p>
        </p:txBody>
      </p:sp>
      <p:cxnSp>
        <p:nvCxnSpPr>
          <p:cNvPr id="27" name="Connettore 2 11">
            <a:extLst>
              <a:ext uri="{FF2B5EF4-FFF2-40B4-BE49-F238E27FC236}">
                <a16:creationId xmlns:a16="http://schemas.microsoft.com/office/drawing/2014/main" id="{FF68446E-9E36-40BF-A797-333E4AF3C5ED}"/>
              </a:ext>
            </a:extLst>
          </p:cNvPr>
          <p:cNvCxnSpPr>
            <a:cxnSpLocks/>
            <a:stCxn id="7" idx="3"/>
            <a:endCxn id="21" idx="1"/>
          </p:cNvCxnSpPr>
          <p:nvPr/>
        </p:nvCxnSpPr>
        <p:spPr>
          <a:xfrm flipV="1">
            <a:off x="5262598" y="1734035"/>
            <a:ext cx="930366" cy="985687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11">
            <a:extLst>
              <a:ext uri="{FF2B5EF4-FFF2-40B4-BE49-F238E27FC236}">
                <a16:creationId xmlns:a16="http://schemas.microsoft.com/office/drawing/2014/main" id="{B3D1A2F0-12CA-4682-B955-77DC15115C59}"/>
              </a:ext>
            </a:extLst>
          </p:cNvPr>
          <p:cNvCxnSpPr>
            <a:cxnSpLocks/>
            <a:stCxn id="18" idx="3"/>
            <a:endCxn id="8" idx="1"/>
          </p:cNvCxnSpPr>
          <p:nvPr/>
        </p:nvCxnSpPr>
        <p:spPr>
          <a:xfrm flipV="1">
            <a:off x="5778188" y="4693960"/>
            <a:ext cx="418125" cy="618050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11">
            <a:extLst>
              <a:ext uri="{FF2B5EF4-FFF2-40B4-BE49-F238E27FC236}">
                <a16:creationId xmlns:a16="http://schemas.microsoft.com/office/drawing/2014/main" id="{0675C551-2769-4361-95BE-D867D92BA1FA}"/>
              </a:ext>
            </a:extLst>
          </p:cNvPr>
          <p:cNvCxnSpPr>
            <a:cxnSpLocks/>
            <a:stCxn id="18" idx="3"/>
            <a:endCxn id="25" idx="1"/>
          </p:cNvCxnSpPr>
          <p:nvPr/>
        </p:nvCxnSpPr>
        <p:spPr>
          <a:xfrm>
            <a:off x="5778188" y="5312010"/>
            <a:ext cx="418125" cy="4245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11">
            <a:extLst>
              <a:ext uri="{FF2B5EF4-FFF2-40B4-BE49-F238E27FC236}">
                <a16:creationId xmlns:a16="http://schemas.microsoft.com/office/drawing/2014/main" id="{5A148F83-AD16-4E55-B6CF-C2C15240D7E7}"/>
              </a:ext>
            </a:extLst>
          </p:cNvPr>
          <p:cNvCxnSpPr>
            <a:cxnSpLocks/>
            <a:stCxn id="18" idx="3"/>
            <a:endCxn id="26" idx="1"/>
          </p:cNvCxnSpPr>
          <p:nvPr/>
        </p:nvCxnSpPr>
        <p:spPr>
          <a:xfrm>
            <a:off x="5778188" y="5312010"/>
            <a:ext cx="418125" cy="638024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11">
            <a:extLst>
              <a:ext uri="{FF2B5EF4-FFF2-40B4-BE49-F238E27FC236}">
                <a16:creationId xmlns:a16="http://schemas.microsoft.com/office/drawing/2014/main" id="{3271E422-AEF6-462F-ABE5-AF4B1044FA6A}"/>
              </a:ext>
            </a:extLst>
          </p:cNvPr>
          <p:cNvCxnSpPr>
            <a:cxnSpLocks/>
            <a:stCxn id="7" idx="3"/>
            <a:endCxn id="22" idx="1"/>
          </p:cNvCxnSpPr>
          <p:nvPr/>
        </p:nvCxnSpPr>
        <p:spPr>
          <a:xfrm flipV="1">
            <a:off x="5262598" y="2359373"/>
            <a:ext cx="930366" cy="360349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11">
            <a:extLst>
              <a:ext uri="{FF2B5EF4-FFF2-40B4-BE49-F238E27FC236}">
                <a16:creationId xmlns:a16="http://schemas.microsoft.com/office/drawing/2014/main" id="{EF7B2E34-6BE7-44D1-9CEE-2A21FB78329D}"/>
              </a:ext>
            </a:extLst>
          </p:cNvPr>
          <p:cNvCxnSpPr>
            <a:cxnSpLocks/>
            <a:stCxn id="7" idx="3"/>
            <a:endCxn id="23" idx="1"/>
          </p:cNvCxnSpPr>
          <p:nvPr/>
        </p:nvCxnSpPr>
        <p:spPr>
          <a:xfrm>
            <a:off x="5262598" y="2719722"/>
            <a:ext cx="930366" cy="270387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11">
            <a:extLst>
              <a:ext uri="{FF2B5EF4-FFF2-40B4-BE49-F238E27FC236}">
                <a16:creationId xmlns:a16="http://schemas.microsoft.com/office/drawing/2014/main" id="{95C87364-CE3A-40D1-888B-7396DEBBDDBC}"/>
              </a:ext>
            </a:extLst>
          </p:cNvPr>
          <p:cNvCxnSpPr>
            <a:cxnSpLocks/>
            <a:stCxn id="7" idx="3"/>
            <a:endCxn id="24" idx="1"/>
          </p:cNvCxnSpPr>
          <p:nvPr/>
        </p:nvCxnSpPr>
        <p:spPr>
          <a:xfrm>
            <a:off x="5262598" y="2719722"/>
            <a:ext cx="930366" cy="909333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sellaDiTesto 7">
            <a:extLst>
              <a:ext uri="{FF2B5EF4-FFF2-40B4-BE49-F238E27FC236}">
                <a16:creationId xmlns:a16="http://schemas.microsoft.com/office/drawing/2014/main" id="{E7186C1F-8DFA-4693-96C8-5DF98ACCD305}"/>
              </a:ext>
            </a:extLst>
          </p:cNvPr>
          <p:cNvSpPr txBox="1"/>
          <p:nvPr/>
        </p:nvSpPr>
        <p:spPr>
          <a:xfrm>
            <a:off x="8730003" y="1564758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Descuentos</a:t>
            </a:r>
          </a:p>
        </p:txBody>
      </p:sp>
      <p:sp>
        <p:nvSpPr>
          <p:cNvPr id="53" name="CasellaDiTesto 7">
            <a:extLst>
              <a:ext uri="{FF2B5EF4-FFF2-40B4-BE49-F238E27FC236}">
                <a16:creationId xmlns:a16="http://schemas.microsoft.com/office/drawing/2014/main" id="{42B1AC56-46FC-4041-9F76-8C11E51534DC}"/>
              </a:ext>
            </a:extLst>
          </p:cNvPr>
          <p:cNvSpPr txBox="1"/>
          <p:nvPr/>
        </p:nvSpPr>
        <p:spPr>
          <a:xfrm>
            <a:off x="8730003" y="2190096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Descuentos</a:t>
            </a:r>
          </a:p>
        </p:txBody>
      </p:sp>
      <p:sp>
        <p:nvSpPr>
          <p:cNvPr id="54" name="CasellaDiTesto 7">
            <a:extLst>
              <a:ext uri="{FF2B5EF4-FFF2-40B4-BE49-F238E27FC236}">
                <a16:creationId xmlns:a16="http://schemas.microsoft.com/office/drawing/2014/main" id="{26B4E2C4-288A-475F-8269-5D4C9E230C69}"/>
              </a:ext>
            </a:extLst>
          </p:cNvPr>
          <p:cNvSpPr txBox="1"/>
          <p:nvPr/>
        </p:nvSpPr>
        <p:spPr>
          <a:xfrm>
            <a:off x="8730003" y="2825599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Descuentos</a:t>
            </a:r>
          </a:p>
        </p:txBody>
      </p:sp>
      <p:sp>
        <p:nvSpPr>
          <p:cNvPr id="55" name="CasellaDiTesto 7">
            <a:extLst>
              <a:ext uri="{FF2B5EF4-FFF2-40B4-BE49-F238E27FC236}">
                <a16:creationId xmlns:a16="http://schemas.microsoft.com/office/drawing/2014/main" id="{8E0CD956-72A2-4380-B0CE-8D2077A98CB0}"/>
              </a:ext>
            </a:extLst>
          </p:cNvPr>
          <p:cNvSpPr txBox="1"/>
          <p:nvPr/>
        </p:nvSpPr>
        <p:spPr>
          <a:xfrm>
            <a:off x="8716715" y="3454820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Descuentos</a:t>
            </a:r>
          </a:p>
        </p:txBody>
      </p:sp>
      <p:cxnSp>
        <p:nvCxnSpPr>
          <p:cNvPr id="56" name="Connettore 2 11">
            <a:extLst>
              <a:ext uri="{FF2B5EF4-FFF2-40B4-BE49-F238E27FC236}">
                <a16:creationId xmlns:a16="http://schemas.microsoft.com/office/drawing/2014/main" id="{29A65529-B16E-4363-A76B-040414BEF2C4}"/>
              </a:ext>
            </a:extLst>
          </p:cNvPr>
          <p:cNvCxnSpPr>
            <a:cxnSpLocks/>
            <a:stCxn id="21" idx="3"/>
            <a:endCxn id="52" idx="1"/>
          </p:cNvCxnSpPr>
          <p:nvPr/>
        </p:nvCxnSpPr>
        <p:spPr>
          <a:xfrm>
            <a:off x="7328211" y="1734035"/>
            <a:ext cx="1401792" cy="0"/>
          </a:xfrm>
          <a:prstGeom prst="straightConnector1">
            <a:avLst/>
          </a:prstGeom>
          <a:ln>
            <a:solidFill>
              <a:srgbClr val="B80539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11">
            <a:extLst>
              <a:ext uri="{FF2B5EF4-FFF2-40B4-BE49-F238E27FC236}">
                <a16:creationId xmlns:a16="http://schemas.microsoft.com/office/drawing/2014/main" id="{5CD0DAA4-3799-4C12-819B-87C5E4AAFEA1}"/>
              </a:ext>
            </a:extLst>
          </p:cNvPr>
          <p:cNvCxnSpPr>
            <a:cxnSpLocks/>
            <a:stCxn id="22" idx="3"/>
            <a:endCxn id="53" idx="1"/>
          </p:cNvCxnSpPr>
          <p:nvPr/>
        </p:nvCxnSpPr>
        <p:spPr>
          <a:xfrm>
            <a:off x="7113409" y="2359373"/>
            <a:ext cx="1616594" cy="0"/>
          </a:xfrm>
          <a:prstGeom prst="straightConnector1">
            <a:avLst/>
          </a:prstGeom>
          <a:ln>
            <a:solidFill>
              <a:srgbClr val="B80539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11">
            <a:extLst>
              <a:ext uri="{FF2B5EF4-FFF2-40B4-BE49-F238E27FC236}">
                <a16:creationId xmlns:a16="http://schemas.microsoft.com/office/drawing/2014/main" id="{64D4E3BF-3BDF-465A-A7ED-C2FB552C4411}"/>
              </a:ext>
            </a:extLst>
          </p:cNvPr>
          <p:cNvCxnSpPr>
            <a:cxnSpLocks/>
            <a:stCxn id="24" idx="3"/>
            <a:endCxn id="55" idx="1"/>
          </p:cNvCxnSpPr>
          <p:nvPr/>
        </p:nvCxnSpPr>
        <p:spPr>
          <a:xfrm flipV="1">
            <a:off x="7485305" y="3624097"/>
            <a:ext cx="1231410" cy="0"/>
          </a:xfrm>
          <a:prstGeom prst="straightConnector1">
            <a:avLst/>
          </a:prstGeom>
          <a:ln>
            <a:solidFill>
              <a:srgbClr val="B80539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2 11">
            <a:extLst>
              <a:ext uri="{FF2B5EF4-FFF2-40B4-BE49-F238E27FC236}">
                <a16:creationId xmlns:a16="http://schemas.microsoft.com/office/drawing/2014/main" id="{9781EE59-DC97-443D-B81A-20988826A6FD}"/>
              </a:ext>
            </a:extLst>
          </p:cNvPr>
          <p:cNvCxnSpPr>
            <a:cxnSpLocks/>
            <a:stCxn id="23" idx="3"/>
            <a:endCxn id="54" idx="1"/>
          </p:cNvCxnSpPr>
          <p:nvPr/>
        </p:nvCxnSpPr>
        <p:spPr>
          <a:xfrm>
            <a:off x="7616752" y="2990109"/>
            <a:ext cx="1113251" cy="0"/>
          </a:xfrm>
          <a:prstGeom prst="straightConnector1">
            <a:avLst/>
          </a:prstGeom>
          <a:ln>
            <a:solidFill>
              <a:srgbClr val="B80539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ángulo 69">
            <a:extLst>
              <a:ext uri="{FF2B5EF4-FFF2-40B4-BE49-F238E27FC236}">
                <a16:creationId xmlns:a16="http://schemas.microsoft.com/office/drawing/2014/main" id="{A5D9A961-B082-4F76-A37A-41E3E00B05A0}"/>
              </a:ext>
            </a:extLst>
          </p:cNvPr>
          <p:cNvSpPr/>
          <p:nvPr/>
        </p:nvSpPr>
        <p:spPr>
          <a:xfrm>
            <a:off x="7786349" y="2854915"/>
            <a:ext cx="720000" cy="274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CasellaDiTesto 7">
            <a:extLst>
              <a:ext uri="{FF2B5EF4-FFF2-40B4-BE49-F238E27FC236}">
                <a16:creationId xmlns:a16="http://schemas.microsoft.com/office/drawing/2014/main" id="{477614C5-F007-4A14-8757-44B1331E436F}"/>
              </a:ext>
            </a:extLst>
          </p:cNvPr>
          <p:cNvSpPr txBox="1"/>
          <p:nvPr/>
        </p:nvSpPr>
        <p:spPr>
          <a:xfrm rot="16200000">
            <a:off x="10007725" y="2550445"/>
            <a:ext cx="1919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Estabilización implícita</a:t>
            </a:r>
          </a:p>
        </p:txBody>
      </p:sp>
      <p:sp>
        <p:nvSpPr>
          <p:cNvPr id="73" name="Flecha: arriba y abajo 72">
            <a:extLst>
              <a:ext uri="{FF2B5EF4-FFF2-40B4-BE49-F238E27FC236}">
                <a16:creationId xmlns:a16="http://schemas.microsoft.com/office/drawing/2014/main" id="{ACF646E9-4B99-4DB6-AAAE-70BF3885AD3F}"/>
              </a:ext>
            </a:extLst>
          </p:cNvPr>
          <p:cNvSpPr/>
          <p:nvPr/>
        </p:nvSpPr>
        <p:spPr>
          <a:xfrm>
            <a:off x="10620350" y="1564759"/>
            <a:ext cx="105647" cy="2309750"/>
          </a:xfrm>
          <a:prstGeom prst="upDownArrow">
            <a:avLst/>
          </a:prstGeom>
          <a:noFill/>
          <a:ln w="19050">
            <a:solidFill>
              <a:srgbClr val="B80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CasellaDiTesto 7">
            <a:extLst>
              <a:ext uri="{FF2B5EF4-FFF2-40B4-BE49-F238E27FC236}">
                <a16:creationId xmlns:a16="http://schemas.microsoft.com/office/drawing/2014/main" id="{A8B5A21F-ECAE-4E83-951A-8D563E5F4352}"/>
              </a:ext>
            </a:extLst>
          </p:cNvPr>
          <p:cNvSpPr txBox="1"/>
          <p:nvPr/>
        </p:nvSpPr>
        <p:spPr>
          <a:xfrm>
            <a:off x="8735000" y="4347319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Estabilización</a:t>
            </a:r>
          </a:p>
        </p:txBody>
      </p:sp>
      <p:sp>
        <p:nvSpPr>
          <p:cNvPr id="75" name="CasellaDiTesto 7">
            <a:extLst>
              <a:ext uri="{FF2B5EF4-FFF2-40B4-BE49-F238E27FC236}">
                <a16:creationId xmlns:a16="http://schemas.microsoft.com/office/drawing/2014/main" id="{813B0612-A31E-40CD-9AE8-6425AAC6688E}"/>
              </a:ext>
            </a:extLst>
          </p:cNvPr>
          <p:cNvSpPr txBox="1"/>
          <p:nvPr/>
        </p:nvSpPr>
        <p:spPr>
          <a:xfrm>
            <a:off x="8716162" y="4675319"/>
            <a:ext cx="10631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Descuentos</a:t>
            </a:r>
          </a:p>
        </p:txBody>
      </p:sp>
      <p:sp>
        <p:nvSpPr>
          <p:cNvPr id="76" name="CasellaDiTesto 7">
            <a:extLst>
              <a:ext uri="{FF2B5EF4-FFF2-40B4-BE49-F238E27FC236}">
                <a16:creationId xmlns:a16="http://schemas.microsoft.com/office/drawing/2014/main" id="{E37AC7E5-8BD3-4A88-BCC6-1269192F527F}"/>
              </a:ext>
            </a:extLst>
          </p:cNvPr>
          <p:cNvSpPr txBox="1"/>
          <p:nvPr/>
        </p:nvSpPr>
        <p:spPr>
          <a:xfrm>
            <a:off x="8716715" y="5142733"/>
            <a:ext cx="1221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Estabilización</a:t>
            </a:r>
          </a:p>
        </p:txBody>
      </p:sp>
      <p:cxnSp>
        <p:nvCxnSpPr>
          <p:cNvPr id="77" name="Connettore 2 11">
            <a:extLst>
              <a:ext uri="{FF2B5EF4-FFF2-40B4-BE49-F238E27FC236}">
                <a16:creationId xmlns:a16="http://schemas.microsoft.com/office/drawing/2014/main" id="{BBB043F5-310E-4B7A-B61A-7E8243C1FECA}"/>
              </a:ext>
            </a:extLst>
          </p:cNvPr>
          <p:cNvCxnSpPr>
            <a:cxnSpLocks/>
            <a:stCxn id="8" idx="3"/>
            <a:endCxn id="74" idx="1"/>
          </p:cNvCxnSpPr>
          <p:nvPr/>
        </p:nvCxnSpPr>
        <p:spPr>
          <a:xfrm flipV="1">
            <a:off x="7773669" y="4516596"/>
            <a:ext cx="961331" cy="177364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ttore 2 11">
            <a:extLst>
              <a:ext uri="{FF2B5EF4-FFF2-40B4-BE49-F238E27FC236}">
                <a16:creationId xmlns:a16="http://schemas.microsoft.com/office/drawing/2014/main" id="{29254A2A-C0E3-47D8-BF5D-D918794DC267}"/>
              </a:ext>
            </a:extLst>
          </p:cNvPr>
          <p:cNvCxnSpPr>
            <a:cxnSpLocks/>
            <a:stCxn id="8" idx="3"/>
            <a:endCxn id="75" idx="1"/>
          </p:cNvCxnSpPr>
          <p:nvPr/>
        </p:nvCxnSpPr>
        <p:spPr>
          <a:xfrm>
            <a:off x="7773669" y="4693960"/>
            <a:ext cx="942493" cy="150636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2 11">
            <a:extLst>
              <a:ext uri="{FF2B5EF4-FFF2-40B4-BE49-F238E27FC236}">
                <a16:creationId xmlns:a16="http://schemas.microsoft.com/office/drawing/2014/main" id="{B5F05F70-37A7-4705-AEA3-92B0F53B9B0A}"/>
              </a:ext>
            </a:extLst>
          </p:cNvPr>
          <p:cNvCxnSpPr>
            <a:cxnSpLocks/>
            <a:stCxn id="25" idx="3"/>
            <a:endCxn id="76" idx="1"/>
          </p:cNvCxnSpPr>
          <p:nvPr/>
        </p:nvCxnSpPr>
        <p:spPr>
          <a:xfrm flipV="1">
            <a:off x="6860277" y="5312010"/>
            <a:ext cx="1856438" cy="0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sellaDiTesto 7">
            <a:extLst>
              <a:ext uri="{FF2B5EF4-FFF2-40B4-BE49-F238E27FC236}">
                <a16:creationId xmlns:a16="http://schemas.microsoft.com/office/drawing/2014/main" id="{0DFA6517-1B21-41D2-8845-BF22D3DFD480}"/>
              </a:ext>
            </a:extLst>
          </p:cNvPr>
          <p:cNvSpPr txBox="1"/>
          <p:nvPr/>
        </p:nvSpPr>
        <p:spPr>
          <a:xfrm>
            <a:off x="8716162" y="5652537"/>
            <a:ext cx="14866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Propuesta cargos</a:t>
            </a:r>
          </a:p>
          <a:p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para generación</a:t>
            </a:r>
          </a:p>
        </p:txBody>
      </p:sp>
      <p:cxnSp>
        <p:nvCxnSpPr>
          <p:cNvPr id="89" name="Connettore 2 11">
            <a:extLst>
              <a:ext uri="{FF2B5EF4-FFF2-40B4-BE49-F238E27FC236}">
                <a16:creationId xmlns:a16="http://schemas.microsoft.com/office/drawing/2014/main" id="{9CB55A3E-8DFB-481D-94FD-F5FB366674B4}"/>
              </a:ext>
            </a:extLst>
          </p:cNvPr>
          <p:cNvCxnSpPr>
            <a:cxnSpLocks/>
            <a:stCxn id="26" idx="3"/>
            <a:endCxn id="88" idx="1"/>
          </p:cNvCxnSpPr>
          <p:nvPr/>
        </p:nvCxnSpPr>
        <p:spPr>
          <a:xfrm flipV="1">
            <a:off x="7240510" y="5944925"/>
            <a:ext cx="1475652" cy="0"/>
          </a:xfrm>
          <a:prstGeom prst="straightConnector1">
            <a:avLst/>
          </a:prstGeom>
          <a:ln>
            <a:solidFill>
              <a:srgbClr val="003198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CasellaDiTesto 7">
            <a:extLst>
              <a:ext uri="{FF2B5EF4-FFF2-40B4-BE49-F238E27FC236}">
                <a16:creationId xmlns:a16="http://schemas.microsoft.com/office/drawing/2014/main" id="{AB4BC734-569B-461C-8601-9904AF7222D8}"/>
              </a:ext>
            </a:extLst>
          </p:cNvPr>
          <p:cNvSpPr txBox="1"/>
          <p:nvPr/>
        </p:nvSpPr>
        <p:spPr>
          <a:xfrm rot="16200000">
            <a:off x="9919239" y="5019622"/>
            <a:ext cx="1757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Descuentos para</a:t>
            </a:r>
          </a:p>
          <a:p>
            <a:pPr algn="ctr"/>
            <a:r>
              <a:rPr lang="es-ES" sz="16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otros costes y cargos</a:t>
            </a:r>
          </a:p>
        </p:txBody>
      </p:sp>
      <p:sp>
        <p:nvSpPr>
          <p:cNvPr id="94" name="CasellaDiTesto 3">
            <a:extLst>
              <a:ext uri="{FF2B5EF4-FFF2-40B4-BE49-F238E27FC236}">
                <a16:creationId xmlns:a16="http://schemas.microsoft.com/office/drawing/2014/main" id="{EF26D583-14AC-4D16-9739-0BE63618672A}"/>
              </a:ext>
            </a:extLst>
          </p:cNvPr>
          <p:cNvSpPr txBox="1"/>
          <p:nvPr/>
        </p:nvSpPr>
        <p:spPr>
          <a:xfrm>
            <a:off x="247704" y="4830251"/>
            <a:ext cx="31020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Muchos de los costes de los servicios de ajuste se consideran como</a:t>
            </a:r>
            <a:r>
              <a:rPr lang="es-ES" sz="1600" dirty="0">
                <a:solidFill>
                  <a:schemeClr val="accent6"/>
                </a:solidFill>
                <a:latin typeface="Gill Sans MT" panose="020B0502020104020203" pitchFamily="34" charset="0"/>
              </a:rPr>
              <a:t> residuales</a:t>
            </a:r>
            <a:endParaRPr lang="es-ES" sz="1600" noProof="0" dirty="0">
              <a:solidFill>
                <a:schemeClr val="accent6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95" name="Connettore 2 11">
            <a:extLst>
              <a:ext uri="{FF2B5EF4-FFF2-40B4-BE49-F238E27FC236}">
                <a16:creationId xmlns:a16="http://schemas.microsoft.com/office/drawing/2014/main" id="{30CFFDFB-A5FA-4850-84EC-BC37F9620F66}"/>
              </a:ext>
            </a:extLst>
          </p:cNvPr>
          <p:cNvCxnSpPr>
            <a:cxnSpLocks/>
            <a:stCxn id="94" idx="0"/>
            <a:endCxn id="6" idx="2"/>
          </p:cNvCxnSpPr>
          <p:nvPr/>
        </p:nvCxnSpPr>
        <p:spPr>
          <a:xfrm flipV="1">
            <a:off x="1798708" y="4275735"/>
            <a:ext cx="2831" cy="554516"/>
          </a:xfrm>
          <a:prstGeom prst="straightConnector1">
            <a:avLst/>
          </a:prstGeom>
          <a:ln>
            <a:solidFill>
              <a:schemeClr val="accent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7">
            <a:extLst>
              <a:ext uri="{FF2B5EF4-FFF2-40B4-BE49-F238E27FC236}">
                <a16:creationId xmlns:a16="http://schemas.microsoft.com/office/drawing/2014/main" id="{3DEC22CC-DD92-4959-A802-DA050021508F}"/>
              </a:ext>
            </a:extLst>
          </p:cNvPr>
          <p:cNvSpPr txBox="1"/>
          <p:nvPr/>
        </p:nvSpPr>
        <p:spPr>
          <a:xfrm>
            <a:off x="7994284" y="2801407"/>
            <a:ext cx="365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X</a:t>
            </a:r>
          </a:p>
        </p:txBody>
      </p:sp>
      <p:sp>
        <p:nvSpPr>
          <p:cNvPr id="45" name="CasellaDiTesto 7">
            <a:extLst>
              <a:ext uri="{FF2B5EF4-FFF2-40B4-BE49-F238E27FC236}">
                <a16:creationId xmlns:a16="http://schemas.microsoft.com/office/drawing/2014/main" id="{0C8B5EF4-524E-42B5-9CC2-ABEC9B641904}"/>
              </a:ext>
            </a:extLst>
          </p:cNvPr>
          <p:cNvSpPr txBox="1"/>
          <p:nvPr/>
        </p:nvSpPr>
        <p:spPr>
          <a:xfrm>
            <a:off x="7582440" y="1435898"/>
            <a:ext cx="823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en reforma</a:t>
            </a:r>
          </a:p>
        </p:txBody>
      </p:sp>
      <p:sp>
        <p:nvSpPr>
          <p:cNvPr id="47" name="CasellaDiTesto 7">
            <a:extLst>
              <a:ext uri="{FF2B5EF4-FFF2-40B4-BE49-F238E27FC236}">
                <a16:creationId xmlns:a16="http://schemas.microsoft.com/office/drawing/2014/main" id="{59753C51-721A-4111-818E-423A45A40B33}"/>
              </a:ext>
            </a:extLst>
          </p:cNvPr>
          <p:cNvSpPr txBox="1"/>
          <p:nvPr/>
        </p:nvSpPr>
        <p:spPr>
          <a:xfrm>
            <a:off x="7786349" y="2610647"/>
            <a:ext cx="792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eliminados</a:t>
            </a:r>
          </a:p>
        </p:txBody>
      </p:sp>
      <p:sp>
        <p:nvSpPr>
          <p:cNvPr id="48" name="CasellaDiTesto 7">
            <a:extLst>
              <a:ext uri="{FF2B5EF4-FFF2-40B4-BE49-F238E27FC236}">
                <a16:creationId xmlns:a16="http://schemas.microsoft.com/office/drawing/2014/main" id="{5236902C-7DFA-4763-ABB5-EFD95A13BA74}"/>
              </a:ext>
            </a:extLst>
          </p:cNvPr>
          <p:cNvSpPr txBox="1"/>
          <p:nvPr/>
        </p:nvSpPr>
        <p:spPr>
          <a:xfrm>
            <a:off x="7535158" y="5651184"/>
            <a:ext cx="8771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>
                <a:solidFill>
                  <a:srgbClr val="1F497D"/>
                </a:solidFill>
                <a:latin typeface="Gill Sans MT" panose="020B0502020104020203" pitchFamily="34" charset="0"/>
              </a:rPr>
              <a:t>b</a:t>
            </a:r>
            <a:r>
              <a:rPr lang="es-ES" sz="1200" i="1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ajo estudio</a:t>
            </a:r>
          </a:p>
        </p:txBody>
      </p:sp>
    </p:spTree>
    <p:extLst>
      <p:ext uri="{BB962C8B-B14F-4D97-AF65-F5344CB8AC3E}">
        <p14:creationId xmlns:p14="http://schemas.microsoft.com/office/powerpoint/2010/main" val="527627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400" dirty="0"/>
            </a:br>
            <a:r>
              <a:rPr lang="es-ES" dirty="0"/>
              <a:t>Descuentos en Alemania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Alemania aplica dos tipos diferentes de descuentos en la tarifa de red de los consumidores industriales</a:t>
            </a:r>
          </a:p>
          <a:p>
            <a:pPr lvl="1"/>
            <a:r>
              <a:rPr lang="es-ES" dirty="0"/>
              <a:t>Descuentos para cargas permanentes (400 beneficiarios en 2024)</a:t>
            </a:r>
          </a:p>
          <a:p>
            <a:pPr lvl="1"/>
            <a:r>
              <a:rPr lang="es-ES" dirty="0"/>
              <a:t>Descuentos para cargas atípicas (4 200 beneficiarios en 2024)</a:t>
            </a:r>
          </a:p>
          <a:p>
            <a:r>
              <a:rPr lang="es-ES" dirty="0"/>
              <a:t>Entre las dos categorías, estos descuentos han supuesto más de 1000 millones de euros en ingresos no cubiertos en 2024, que se recuperan a través de un sobrecargo de 0,643 c€/kWh (techos para consumos superiores a 1 GWh/año)</a:t>
            </a:r>
          </a:p>
          <a:p>
            <a:r>
              <a:rPr lang="es-ES" dirty="0"/>
              <a:t>Sobrecargo ha subido hasta los 1,558 c€/kWh en 2025!</a:t>
            </a:r>
          </a:p>
        </p:txBody>
      </p:sp>
    </p:spTree>
    <p:extLst>
      <p:ext uri="{BB962C8B-B14F-4D97-AF65-F5344CB8AC3E}">
        <p14:creationId xmlns:p14="http://schemas.microsoft.com/office/powerpoint/2010/main" val="3632357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Descuentos en Alemania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425AF15-A85D-47ED-9A82-FFC080297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Planteamiento descuentos hasta ahora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>
              <a:spcBef>
                <a:spcPts val="2400"/>
              </a:spcBef>
            </a:pPr>
            <a:r>
              <a:rPr lang="es-ES" dirty="0"/>
              <a:t>Planteamiento descuentos a futuro</a:t>
            </a:r>
          </a:p>
        </p:txBody>
      </p:sp>
      <p:sp>
        <p:nvSpPr>
          <p:cNvPr id="6" name="CasellaDiTesto 7">
            <a:extLst>
              <a:ext uri="{FF2B5EF4-FFF2-40B4-BE49-F238E27FC236}">
                <a16:creationId xmlns:a16="http://schemas.microsoft.com/office/drawing/2014/main" id="{DCF8EA1F-3859-455C-8DFF-770B7BFDE886}"/>
              </a:ext>
            </a:extLst>
          </p:cNvPr>
          <p:cNvSpPr txBox="1"/>
          <p:nvPr/>
        </p:nvSpPr>
        <p:spPr>
          <a:xfrm>
            <a:off x="290801" y="2387556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B80539"/>
                </a:solidFill>
                <a:latin typeface="Gill Sans MT" panose="020B0502020104020203" pitchFamily="34" charset="0"/>
              </a:rPr>
              <a:t>Cargas estables</a:t>
            </a:r>
            <a:endParaRPr lang="es-ES" sz="24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CasellaDiTesto 7">
            <a:extLst>
              <a:ext uri="{FF2B5EF4-FFF2-40B4-BE49-F238E27FC236}">
                <a16:creationId xmlns:a16="http://schemas.microsoft.com/office/drawing/2014/main" id="{5C4C2E9D-F6C4-4AAC-936F-239859E07676}"/>
              </a:ext>
            </a:extLst>
          </p:cNvPr>
          <p:cNvSpPr txBox="1"/>
          <p:nvPr/>
        </p:nvSpPr>
        <p:spPr>
          <a:xfrm>
            <a:off x="6672064" y="2387557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1F497D"/>
                </a:solidFill>
                <a:latin typeface="Gill Sans MT" panose="020B0502020104020203" pitchFamily="34" charset="0"/>
              </a:rPr>
              <a:t>Generación</a:t>
            </a:r>
          </a:p>
          <a:p>
            <a:pPr algn="ctr"/>
            <a:r>
              <a:rPr lang="es-ES" sz="2400" i="1" noProof="0" dirty="0" err="1">
                <a:solidFill>
                  <a:srgbClr val="1F497D"/>
                </a:solidFill>
                <a:latin typeface="Gill Sans MT" panose="020B0502020104020203" pitchFamily="34" charset="0"/>
              </a:rPr>
              <a:t>baseload</a:t>
            </a:r>
            <a:endParaRPr lang="es-ES" sz="2400" i="1" noProof="0" dirty="0">
              <a:solidFill>
                <a:srgbClr val="1F497D"/>
              </a:solidFill>
              <a:latin typeface="Gill Sans MT" panose="020B0502020104020203" pitchFamily="34" charset="0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6A603A01-F9AE-41A8-9329-831D3289811B}"/>
              </a:ext>
            </a:extLst>
          </p:cNvPr>
          <p:cNvSpPr/>
          <p:nvPr/>
        </p:nvSpPr>
        <p:spPr>
          <a:xfrm>
            <a:off x="2999656" y="2060848"/>
            <a:ext cx="2808312" cy="1484412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accent6"/>
                </a:solidFill>
                <a:latin typeface="Gill Sans MT" panose="020B0502020104020203" pitchFamily="34" charset="0"/>
              </a:rPr>
              <a:t>Menores costes para el sistema</a:t>
            </a:r>
          </a:p>
        </p:txBody>
      </p:sp>
      <p:cxnSp>
        <p:nvCxnSpPr>
          <p:cNvPr id="9" name="Connettore 2 11">
            <a:extLst>
              <a:ext uri="{FF2B5EF4-FFF2-40B4-BE49-F238E27FC236}">
                <a16:creationId xmlns:a16="http://schemas.microsoft.com/office/drawing/2014/main" id="{966E359E-E50E-43EF-A8E0-4C89A5D3A27F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 flipV="1">
            <a:off x="2163009" y="2803054"/>
            <a:ext cx="836647" cy="1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12">
            <a:extLst>
              <a:ext uri="{FF2B5EF4-FFF2-40B4-BE49-F238E27FC236}">
                <a16:creationId xmlns:a16="http://schemas.microsoft.com/office/drawing/2014/main" id="{436400B5-4200-4E98-98BA-8BE7F5569B78}"/>
              </a:ext>
            </a:extLst>
          </p:cNvPr>
          <p:cNvCxnSpPr>
            <a:cxnSpLocks/>
            <a:stCxn id="7" idx="1"/>
            <a:endCxn id="8" idx="3"/>
          </p:cNvCxnSpPr>
          <p:nvPr/>
        </p:nvCxnSpPr>
        <p:spPr>
          <a:xfrm flipH="1" flipV="1">
            <a:off x="5807968" y="2803054"/>
            <a:ext cx="864096" cy="2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7">
            <a:extLst>
              <a:ext uri="{FF2B5EF4-FFF2-40B4-BE49-F238E27FC236}">
                <a16:creationId xmlns:a16="http://schemas.microsoft.com/office/drawing/2014/main" id="{CDD70D37-BBA2-457A-8F20-DF8DCEBA0286}"/>
              </a:ext>
            </a:extLst>
          </p:cNvPr>
          <p:cNvSpPr txBox="1"/>
          <p:nvPr/>
        </p:nvSpPr>
        <p:spPr>
          <a:xfrm>
            <a:off x="290801" y="4815176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B80539"/>
                </a:solidFill>
                <a:latin typeface="Gill Sans MT" panose="020B0502020104020203" pitchFamily="34" charset="0"/>
              </a:rPr>
              <a:t>Cargas flexibles</a:t>
            </a:r>
            <a:endParaRPr lang="es-ES" sz="24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sp>
        <p:nvSpPr>
          <p:cNvPr id="17" name="CasellaDiTesto 7">
            <a:extLst>
              <a:ext uri="{FF2B5EF4-FFF2-40B4-BE49-F238E27FC236}">
                <a16:creationId xmlns:a16="http://schemas.microsoft.com/office/drawing/2014/main" id="{0328A5B5-DA03-4652-B20A-943E55D70B61}"/>
              </a:ext>
            </a:extLst>
          </p:cNvPr>
          <p:cNvSpPr txBox="1"/>
          <p:nvPr/>
        </p:nvSpPr>
        <p:spPr>
          <a:xfrm>
            <a:off x="6672064" y="4815177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1F497D"/>
                </a:solidFill>
                <a:latin typeface="Gill Sans MT" panose="020B0502020104020203" pitchFamily="34" charset="0"/>
              </a:rPr>
              <a:t>Generación</a:t>
            </a:r>
          </a:p>
          <a:p>
            <a:pPr algn="ctr"/>
            <a:r>
              <a:rPr lang="es-ES" sz="2400" noProof="0" dirty="0">
                <a:solidFill>
                  <a:srgbClr val="1F497D"/>
                </a:solidFill>
                <a:latin typeface="Gill Sans MT" panose="020B0502020104020203" pitchFamily="34" charset="0"/>
              </a:rPr>
              <a:t>variable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1AC050F6-3B22-42AC-BB54-97F6C0BFBC70}"/>
              </a:ext>
            </a:extLst>
          </p:cNvPr>
          <p:cNvSpPr/>
          <p:nvPr/>
        </p:nvSpPr>
        <p:spPr>
          <a:xfrm>
            <a:off x="2999656" y="4488468"/>
            <a:ext cx="2808312" cy="1484412"/>
          </a:xfrm>
          <a:prstGeom prst="round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accent6"/>
                </a:solidFill>
                <a:latin typeface="Gill Sans MT" panose="020B0502020104020203" pitchFamily="34" charset="0"/>
              </a:rPr>
              <a:t>Menores costes para el sistema</a:t>
            </a:r>
          </a:p>
        </p:txBody>
      </p:sp>
      <p:cxnSp>
        <p:nvCxnSpPr>
          <p:cNvPr id="19" name="Connettore 2 11">
            <a:extLst>
              <a:ext uri="{FF2B5EF4-FFF2-40B4-BE49-F238E27FC236}">
                <a16:creationId xmlns:a16="http://schemas.microsoft.com/office/drawing/2014/main" id="{53C8B3DE-965E-4D8F-8980-BC3759B1F2F0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 flipV="1">
            <a:off x="2163009" y="5230674"/>
            <a:ext cx="836647" cy="1"/>
          </a:xfrm>
          <a:prstGeom prst="straightConnector1">
            <a:avLst/>
          </a:prstGeom>
          <a:ln>
            <a:solidFill>
              <a:srgbClr val="B8053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2">
            <a:extLst>
              <a:ext uri="{FF2B5EF4-FFF2-40B4-BE49-F238E27FC236}">
                <a16:creationId xmlns:a16="http://schemas.microsoft.com/office/drawing/2014/main" id="{A9A85A91-A54F-44DE-8545-1022C1C5A037}"/>
              </a:ext>
            </a:extLst>
          </p:cNvPr>
          <p:cNvCxnSpPr>
            <a:cxnSpLocks/>
            <a:stCxn id="17" idx="1"/>
            <a:endCxn id="18" idx="3"/>
          </p:cNvCxnSpPr>
          <p:nvPr/>
        </p:nvCxnSpPr>
        <p:spPr>
          <a:xfrm flipH="1" flipV="1">
            <a:off x="5807968" y="5230674"/>
            <a:ext cx="864096" cy="2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2">
            <a:extLst>
              <a:ext uri="{FF2B5EF4-FFF2-40B4-BE49-F238E27FC236}">
                <a16:creationId xmlns:a16="http://schemas.microsoft.com/office/drawing/2014/main" id="{53DC5AD1-8D1E-4DBC-B18E-91A95E073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4985" y="2060849"/>
            <a:ext cx="2808311" cy="3912032"/>
          </a:xfrm>
          <a:prstGeom prst="rect">
            <a:avLst/>
          </a:prstGeom>
          <a:ln>
            <a:solidFill>
              <a:srgbClr val="003198"/>
            </a:solidFill>
          </a:ln>
        </p:spPr>
      </p:pic>
    </p:spTree>
    <p:extLst>
      <p:ext uri="{BB962C8B-B14F-4D97-AF65-F5344CB8AC3E}">
        <p14:creationId xmlns:p14="http://schemas.microsoft.com/office/powerpoint/2010/main" val="843398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14858-72E0-49E6-57B8-6466EBF3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9C374-7642-0AEE-95A2-AA3FED2E7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Descuentos en Alemania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FECADC33-CDAF-93E0-C434-31379954F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9637218" cy="5096175"/>
          </a:xfrm>
        </p:spPr>
        <p:txBody>
          <a:bodyPr>
            <a:normAutofit/>
          </a:bodyPr>
          <a:lstStyle/>
          <a:p>
            <a:r>
              <a:rPr lang="es-ES" dirty="0"/>
              <a:t>Discusiones recientes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12B83D8-3A38-5594-DB1A-7EB16BDA7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988840"/>
            <a:ext cx="10145541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68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4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Gran Bretaña contó hasta 2022 con un esquema de asignación de los costes de los servicios de ajuste muy parecido al esquema español, aunque con algunas diferencias</a:t>
            </a:r>
          </a:p>
          <a:p>
            <a:pPr lvl="1"/>
            <a:r>
              <a:rPr lang="es-ES" dirty="0"/>
              <a:t>Cálculo ex post, cargos no conocidos de antemano</a:t>
            </a:r>
          </a:p>
          <a:p>
            <a:pPr lvl="1"/>
            <a:r>
              <a:rPr lang="es-ES" dirty="0"/>
              <a:t>Cargos volumétricos con variabilidad medio-horaria </a:t>
            </a:r>
          </a:p>
          <a:p>
            <a:pPr lvl="1"/>
            <a:r>
              <a:rPr lang="es-ES" dirty="0"/>
              <a:t>Aplicados tanto a demanda como a generación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1821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También la evolución reciente ha sido similar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0B5BE8-5D05-4D18-BE76-4E6A345AB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1858558"/>
            <a:ext cx="9217024" cy="456550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34D4C3F-2736-4905-A3D0-AFB47F39CFB0}"/>
              </a:ext>
            </a:extLst>
          </p:cNvPr>
          <p:cNvSpPr txBox="1"/>
          <p:nvPr/>
        </p:nvSpPr>
        <p:spPr>
          <a:xfrm rot="16200000">
            <a:off x="8994976" y="4002810"/>
            <a:ext cx="4312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ill Sans MT" panose="020B0502020104020203" pitchFamily="34" charset="0"/>
              </a:rPr>
              <a:t>National Grid ESO, 2023. Balancing Costs Strategy</a:t>
            </a:r>
            <a:endParaRPr lang="es-ES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53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Surgieron entonces discusiones muy parecidas</a:t>
            </a:r>
          </a:p>
          <a:p>
            <a:pPr lvl="1"/>
            <a:r>
              <a:rPr lang="es-ES" dirty="0"/>
              <a:t>Gran variabilidad de los cargos e impacto en la prima de riesgo</a:t>
            </a:r>
          </a:p>
          <a:p>
            <a:pPr lvl="1"/>
            <a:r>
              <a:rPr lang="es-ES" dirty="0"/>
              <a:t>“Efecto denominador” y “distorsión nocturna”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A44AF5B-B2EC-44C3-8C7B-794609027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2771640"/>
            <a:ext cx="6480720" cy="36661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659E9-2B2A-4D03-9826-FF5208B2AF1C}"/>
              </a:ext>
            </a:extLst>
          </p:cNvPr>
          <p:cNvSpPr txBox="1"/>
          <p:nvPr/>
        </p:nvSpPr>
        <p:spPr>
          <a:xfrm rot="16200000">
            <a:off x="7945313" y="4373869"/>
            <a:ext cx="3531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ill Sans MT" panose="020B0502020104020203" pitchFamily="34" charset="0"/>
              </a:rPr>
              <a:t>Ofgem, 2022. CMP361 and CMP362 - Minded-to decision and draft impact assessment</a:t>
            </a:r>
            <a:endParaRPr lang="es-ES" sz="1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07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4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Se decidió entonces reformar el esquema de asignación en dos ejes fundamentales</a:t>
            </a:r>
          </a:p>
          <a:p>
            <a:pPr lvl="1"/>
            <a:r>
              <a:rPr lang="es-ES" dirty="0"/>
              <a:t>Eliminar los cargos para la generación</a:t>
            </a:r>
          </a:p>
          <a:p>
            <a:pPr lvl="2"/>
            <a:r>
              <a:rPr lang="es-ES" dirty="0"/>
              <a:t>El argumento principal es que estaban distorsionando la competencia con los generadores europeos y entre generación conectada a la red de transporte y de mayor escala y la generación distribuida de menor escala</a:t>
            </a:r>
          </a:p>
          <a:p>
            <a:pPr lvl="1"/>
            <a:r>
              <a:rPr lang="es-ES" dirty="0"/>
              <a:t>Introducir cargos volumétricos estables calculados ex ante para la demanda</a:t>
            </a:r>
          </a:p>
          <a:p>
            <a:pPr lvl="2"/>
            <a:r>
              <a:rPr lang="es-ES" dirty="0"/>
              <a:t>Tres elementos de diseño principales</a:t>
            </a:r>
          </a:p>
          <a:p>
            <a:pPr lvl="3"/>
            <a:r>
              <a:rPr lang="es-ES" dirty="0"/>
              <a:t>Periodo de notificación (</a:t>
            </a:r>
            <a:r>
              <a:rPr lang="es-ES" i="1" dirty="0" err="1"/>
              <a:t>notice</a:t>
            </a:r>
            <a:r>
              <a:rPr lang="es-ES" i="1" dirty="0"/>
              <a:t> </a:t>
            </a:r>
            <a:r>
              <a:rPr lang="es-ES" i="1" dirty="0" err="1"/>
              <a:t>period</a:t>
            </a:r>
            <a:r>
              <a:rPr lang="es-ES" dirty="0"/>
              <a:t>): 9 meses, ahora 3 meses</a:t>
            </a:r>
          </a:p>
          <a:p>
            <a:pPr lvl="3"/>
            <a:r>
              <a:rPr lang="es-ES" dirty="0"/>
              <a:t>Periodo de aplicación del cargo volumétrico fijo (</a:t>
            </a:r>
            <a:r>
              <a:rPr lang="es-ES" i="1" dirty="0" err="1"/>
              <a:t>fixed</a:t>
            </a:r>
            <a:r>
              <a:rPr lang="es-ES" i="1" dirty="0"/>
              <a:t> </a:t>
            </a:r>
            <a:r>
              <a:rPr lang="es-ES" i="1" dirty="0" err="1"/>
              <a:t>period</a:t>
            </a:r>
            <a:r>
              <a:rPr lang="es-ES" dirty="0"/>
              <a:t>): 6 meses, ahora 12 meses</a:t>
            </a:r>
          </a:p>
          <a:p>
            <a:pPr lvl="3"/>
            <a:r>
              <a:rPr lang="es-ES" dirty="0"/>
              <a:t>Creación de un fondo de estabilización (</a:t>
            </a:r>
            <a:r>
              <a:rPr lang="es-ES" i="1" dirty="0" err="1"/>
              <a:t>ringfenced</a:t>
            </a:r>
            <a:r>
              <a:rPr lang="es-ES" i="1" dirty="0"/>
              <a:t> reserve </a:t>
            </a:r>
            <a:r>
              <a:rPr lang="es-ES" i="1" dirty="0" err="1"/>
              <a:t>fund</a:t>
            </a:r>
            <a:r>
              <a:rPr lang="es-ES" dirty="0"/>
              <a:t>): sin fondo de estabilización</a:t>
            </a:r>
          </a:p>
          <a:p>
            <a:pPr lvl="2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0758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Independientemente de esta reforma, se fueron gestando otras medidas para mejorar la competitividad de la industria británica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39FF273-FE1A-4B4C-917D-E7771D91B9C6}"/>
              </a:ext>
            </a:extLst>
          </p:cNvPr>
          <p:cNvSpPr txBox="1"/>
          <p:nvPr/>
        </p:nvSpPr>
        <p:spPr>
          <a:xfrm rot="16200000">
            <a:off x="9228901" y="3958540"/>
            <a:ext cx="3453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Gill Sans MT" panose="020B0502020104020203" pitchFamily="34" charset="0"/>
              </a:rPr>
              <a:t>DBT, 2023. Energy Intensive Industries: Consultation on the proposed Network Charging Compensation Scheme for Energy Intensive Industries (EIIs)</a:t>
            </a:r>
            <a:endParaRPr lang="es-ES" sz="1200" dirty="0">
              <a:latin typeface="Gill Sans MT" panose="020B05020201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374BE9-CFE7-4949-A886-38D9937D5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1" y="2348880"/>
            <a:ext cx="8784976" cy="386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7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339D8-3614-4756-2FBD-2E1B21304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Gill Sans MT"/>
                <a:cs typeface="Arial"/>
              </a:rPr>
              <a:t>Contenidos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3E195-09F2-7E7F-E3ED-A6A2F52C4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dirty="0">
                <a:latin typeface="Gill Sans MT"/>
              </a:rPr>
              <a:t>Marco conceptual y </a:t>
            </a:r>
            <a:r>
              <a:rPr lang="en-US" dirty="0" err="1">
                <a:latin typeface="Gill Sans MT"/>
              </a:rPr>
              <a:t>motivación</a:t>
            </a:r>
            <a:endParaRPr lang="en-US" dirty="0"/>
          </a:p>
          <a:p>
            <a:pPr marL="227965" indent="-227965"/>
            <a:r>
              <a:rPr lang="en-US" err="1">
                <a:latin typeface="Gill Sans MT"/>
              </a:rPr>
              <a:t>Teoría</a:t>
            </a:r>
            <a:r>
              <a:rPr lang="en-US" dirty="0">
                <a:latin typeface="Gill Sans MT"/>
              </a:rPr>
              <a:t> y </a:t>
            </a:r>
            <a:r>
              <a:rPr lang="en-US" err="1">
                <a:latin typeface="Gill Sans MT"/>
              </a:rPr>
              <a:t>experiencias</a:t>
            </a:r>
            <a:r>
              <a:rPr lang="en-US" dirty="0">
                <a:latin typeface="Gill Sans MT"/>
              </a:rPr>
              <a:t> </a:t>
            </a:r>
            <a:r>
              <a:rPr lang="en-US" err="1">
                <a:latin typeface="Gill Sans MT"/>
              </a:rPr>
              <a:t>europeas</a:t>
            </a:r>
            <a:r>
              <a:rPr lang="en-US" dirty="0">
                <a:latin typeface="Gill Sans MT"/>
              </a:rPr>
              <a:t> </a:t>
            </a:r>
            <a:r>
              <a:rPr lang="en-US" err="1">
                <a:latin typeface="Gill Sans MT"/>
              </a:rPr>
              <a:t>sobre</a:t>
            </a:r>
            <a:r>
              <a:rPr lang="en-US" dirty="0">
                <a:latin typeface="Gill Sans MT"/>
              </a:rPr>
              <a:t> </a:t>
            </a:r>
            <a:r>
              <a:rPr lang="en-US" err="1">
                <a:latin typeface="Gill Sans MT"/>
              </a:rPr>
              <a:t>asignación</a:t>
            </a:r>
            <a:r>
              <a:rPr lang="en-US" dirty="0">
                <a:latin typeface="Gill Sans MT"/>
              </a:rPr>
              <a:t> </a:t>
            </a:r>
            <a:r>
              <a:rPr lang="en-US" err="1">
                <a:latin typeface="Gill Sans MT"/>
              </a:rPr>
              <a:t>eficiente</a:t>
            </a:r>
            <a:endParaRPr lang="en-US">
              <a:latin typeface="Gill Sans MT"/>
            </a:endParaRPr>
          </a:p>
          <a:p>
            <a:pPr marL="227965" indent="-227965"/>
            <a:r>
              <a:rPr lang="en-US" err="1">
                <a:latin typeface="Gill Sans MT"/>
              </a:rPr>
              <a:t>Teoría</a:t>
            </a:r>
            <a:r>
              <a:rPr lang="en-US" dirty="0">
                <a:latin typeface="Gill Sans MT"/>
              </a:rPr>
              <a:t> y </a:t>
            </a:r>
            <a:r>
              <a:rPr lang="en-US" err="1">
                <a:latin typeface="Gill Sans MT"/>
              </a:rPr>
              <a:t>experiencias</a:t>
            </a:r>
            <a:r>
              <a:rPr lang="en-US" dirty="0">
                <a:latin typeface="Gill Sans MT"/>
              </a:rPr>
              <a:t> </a:t>
            </a:r>
            <a:r>
              <a:rPr lang="en-US" err="1">
                <a:latin typeface="Gill Sans MT"/>
              </a:rPr>
              <a:t>europeas</a:t>
            </a:r>
            <a:r>
              <a:rPr lang="en-US" dirty="0">
                <a:latin typeface="Gill Sans MT"/>
              </a:rPr>
              <a:t> </a:t>
            </a:r>
            <a:r>
              <a:rPr lang="en-US" err="1">
                <a:latin typeface="Gill Sans MT"/>
              </a:rPr>
              <a:t>sobre</a:t>
            </a:r>
            <a:r>
              <a:rPr lang="en-US" dirty="0">
                <a:latin typeface="Gill Sans MT"/>
              </a:rPr>
              <a:t> </a:t>
            </a:r>
            <a:r>
              <a:rPr lang="en-US" err="1">
                <a:latin typeface="Gill Sans MT"/>
              </a:rPr>
              <a:t>costes</a:t>
            </a:r>
            <a:r>
              <a:rPr lang="en-US" dirty="0">
                <a:latin typeface="Gill Sans MT"/>
              </a:rPr>
              <a:t> </a:t>
            </a:r>
            <a:r>
              <a:rPr lang="en-US" err="1">
                <a:latin typeface="Gill Sans MT"/>
              </a:rPr>
              <a:t>residuales</a:t>
            </a:r>
            <a:endParaRPr lang="en-US" dirty="0" err="1">
              <a:latin typeface="Gill Sans MT"/>
            </a:endParaRPr>
          </a:p>
          <a:p>
            <a:pPr marL="227965" indent="-227965"/>
            <a:r>
              <a:rPr lang="en-US" dirty="0" err="1">
                <a:latin typeface="Gill Sans MT"/>
              </a:rPr>
              <a:t>Propuesta</a:t>
            </a:r>
            <a:r>
              <a:rPr lang="en-US" dirty="0">
                <a:latin typeface="Gill Sans MT"/>
              </a:rPr>
              <a:t> integral para España</a:t>
            </a:r>
          </a:p>
          <a:p>
            <a:pPr marL="227965" indent="-227965"/>
            <a:endParaRPr lang="en-US" dirty="0"/>
          </a:p>
          <a:p>
            <a:pPr marL="227965" indent="-227965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64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costes residuales</a:t>
            </a:r>
            <a:br>
              <a:rPr lang="es-ES" sz="2800" dirty="0"/>
            </a:br>
            <a:r>
              <a:rPr lang="es-ES" dirty="0"/>
              <a:t>Cargos específicos en Gran Bretaña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/>
          </a:bodyPr>
          <a:lstStyle/>
          <a:p>
            <a:r>
              <a:rPr lang="es-ES" dirty="0"/>
              <a:t>Con el objetivo de reducir el coste total del suministro para los consumidores intensivos en energía en 20 £/</a:t>
            </a:r>
            <a:r>
              <a:rPr lang="es-ES" dirty="0" err="1"/>
              <a:t>MWh</a:t>
            </a:r>
            <a:r>
              <a:rPr lang="es-ES" dirty="0"/>
              <a:t>, se introdujo el llamado </a:t>
            </a:r>
            <a:r>
              <a:rPr lang="es-ES" i="1" dirty="0"/>
              <a:t>British </a:t>
            </a:r>
            <a:r>
              <a:rPr lang="es-ES" i="1" dirty="0" err="1"/>
              <a:t>Industry</a:t>
            </a:r>
            <a:r>
              <a:rPr lang="es-ES" i="1" dirty="0"/>
              <a:t> </a:t>
            </a:r>
            <a:r>
              <a:rPr lang="es-ES" i="1" dirty="0" err="1"/>
              <a:t>Supercharger</a:t>
            </a:r>
            <a:endParaRPr lang="es-ES" i="1" dirty="0"/>
          </a:p>
          <a:p>
            <a:r>
              <a:rPr lang="en-US" i="1" dirty="0"/>
              <a:t>EII Network Charging Compensation Scheme</a:t>
            </a:r>
          </a:p>
          <a:p>
            <a:pPr lvl="1"/>
            <a:r>
              <a:rPr lang="es-ES" dirty="0"/>
              <a:t>Requisitos</a:t>
            </a:r>
          </a:p>
          <a:p>
            <a:pPr lvl="2"/>
            <a:r>
              <a:rPr lang="es-ES" dirty="0"/>
              <a:t>Contar con un certificado de empresa intensiva en energía (</a:t>
            </a:r>
            <a:r>
              <a:rPr lang="es-ES" i="1" dirty="0" err="1"/>
              <a:t>trade</a:t>
            </a:r>
            <a:r>
              <a:rPr lang="es-ES" i="1" dirty="0"/>
              <a:t> </a:t>
            </a:r>
            <a:r>
              <a:rPr lang="es-ES" i="1" dirty="0" err="1"/>
              <a:t>intensity</a:t>
            </a:r>
            <a:r>
              <a:rPr lang="es-ES" i="1" dirty="0"/>
              <a:t>, </a:t>
            </a:r>
            <a:r>
              <a:rPr lang="es-ES" i="1" dirty="0" err="1"/>
              <a:t>electricity</a:t>
            </a:r>
            <a:r>
              <a:rPr lang="es-ES" i="1" dirty="0"/>
              <a:t> </a:t>
            </a:r>
            <a:r>
              <a:rPr lang="es-ES" i="1" dirty="0" err="1"/>
              <a:t>intensity</a:t>
            </a:r>
            <a:r>
              <a:rPr lang="es-ES" dirty="0"/>
              <a:t>)</a:t>
            </a:r>
          </a:p>
          <a:p>
            <a:pPr lvl="1"/>
            <a:r>
              <a:rPr lang="es-ES" dirty="0"/>
              <a:t>Descuento (a partir de abril 2025)</a:t>
            </a:r>
          </a:p>
          <a:p>
            <a:pPr lvl="2"/>
            <a:r>
              <a:rPr lang="es-ES" dirty="0"/>
              <a:t>Compensación que cubre el 60% de los gastos para el pago de los cargos de red y de los servicios de ajuste</a:t>
            </a:r>
          </a:p>
          <a:p>
            <a:pPr lvl="1"/>
            <a:r>
              <a:rPr lang="es-ES" dirty="0"/>
              <a:t>Financiación</a:t>
            </a:r>
          </a:p>
          <a:p>
            <a:pPr lvl="2"/>
            <a:r>
              <a:rPr lang="es-ES" dirty="0"/>
              <a:t>Se financia a través de un cargo volumétrico que se actualiza cada seis meses</a:t>
            </a:r>
          </a:p>
          <a:p>
            <a:pPr lvl="2"/>
            <a:r>
              <a:rPr lang="es-ES" dirty="0"/>
              <a:t>Primera estimación </a:t>
            </a:r>
            <a:r>
              <a:rPr lang="es-ES" dirty="0" err="1"/>
              <a:t>Ofgem</a:t>
            </a:r>
            <a:r>
              <a:rPr lang="es-ES" dirty="0"/>
              <a:t> 2,78 £ por semestre para un consumidor típico</a:t>
            </a:r>
          </a:p>
        </p:txBody>
      </p:sp>
    </p:spTree>
    <p:extLst>
      <p:ext uri="{BB962C8B-B14F-4D97-AF65-F5344CB8AC3E}">
        <p14:creationId xmlns:p14="http://schemas.microsoft.com/office/powerpoint/2010/main" val="3328128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902FB-6E16-7605-BFC2-1C4A8AD669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4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C09507-E7D0-D5B0-5AE4-D4537CD68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Propuesta integral para España</a:t>
            </a:r>
          </a:p>
        </p:txBody>
      </p:sp>
    </p:spTree>
    <p:extLst>
      <p:ext uri="{BB962C8B-B14F-4D97-AF65-F5344CB8AC3E}">
        <p14:creationId xmlns:p14="http://schemas.microsoft.com/office/powerpoint/2010/main" val="417271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2AE97-643C-7333-34A5-45254204A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40EC84-ACC0-08EE-713C-63851C9CD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Propuesta integral para España - asignación eficiente</a:t>
            </a:r>
            <a:br>
              <a:rPr lang="es-ES" sz="2400" dirty="0"/>
            </a:br>
            <a:r>
              <a:rPr lang="es-ES" dirty="0"/>
              <a:t>Precio de los desvíos ampliado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D0F0D8E3-3B46-0A17-F251-82E0B3A49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 lnSpcReduction="10000"/>
          </a:bodyPr>
          <a:lstStyle/>
          <a:p>
            <a:r>
              <a:rPr lang="es-ES" dirty="0"/>
              <a:t>Se propone incluir algunos de los costes de los servicios de ajuste en el precio de los desvíos</a:t>
            </a:r>
          </a:p>
          <a:p>
            <a:pPr lvl="1"/>
            <a:r>
              <a:rPr lang="es-ES" dirty="0"/>
              <a:t>La experiencia internacional muestra que la reserva de capacidad para el control de frecuencia puede ser incluida en el precio de los desvíos, reforzando la señal económica eficiente</a:t>
            </a:r>
          </a:p>
          <a:p>
            <a:pPr lvl="1"/>
            <a:r>
              <a:rPr lang="es-ES" dirty="0"/>
              <a:t>La reserva SRAD podría ir también al precio de los desvíos</a:t>
            </a:r>
          </a:p>
          <a:p>
            <a:r>
              <a:rPr lang="es-ES" dirty="0"/>
              <a:t>Cuando el volumen de los desvíos es pequeño, esta reforma podría provocar precios de los desvíos muy elevados</a:t>
            </a:r>
          </a:p>
          <a:p>
            <a:pPr lvl="1"/>
            <a:r>
              <a:rPr lang="es-ES" dirty="0"/>
              <a:t>Se propone aplicar precios techo a los precios de los desvíos</a:t>
            </a:r>
          </a:p>
          <a:p>
            <a:pPr lvl="1"/>
            <a:r>
              <a:rPr lang="es-ES" dirty="0"/>
              <a:t>Una posibilidad es utilizar un múltiplo del precio del mercado diario/</a:t>
            </a:r>
            <a:r>
              <a:rPr lang="es-ES" dirty="0" err="1"/>
              <a:t>intradiario</a:t>
            </a:r>
            <a:r>
              <a:rPr lang="es-ES" dirty="0"/>
              <a:t> o de la energía de reservas</a:t>
            </a:r>
          </a:p>
          <a:p>
            <a:pPr lvl="1"/>
            <a:r>
              <a:rPr lang="es-ES" dirty="0"/>
              <a:t>Los costes no cubiertos por la aplicación de precios techo irían a los costes residuales</a:t>
            </a:r>
          </a:p>
        </p:txBody>
      </p:sp>
    </p:spTree>
    <p:extLst>
      <p:ext uri="{BB962C8B-B14F-4D97-AF65-F5344CB8AC3E}">
        <p14:creationId xmlns:p14="http://schemas.microsoft.com/office/powerpoint/2010/main" val="886462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AB80D-C7EE-0B5A-DD96-DEA911B8F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3DC8F-218B-A315-6234-5B02C434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>
                <a:latin typeface="Gill Sans MT"/>
                <a:cs typeface="Arial"/>
              </a:rPr>
              <a:t>Propuesta integral para España - asignación eficiente</a:t>
            </a:r>
            <a:br>
              <a:rPr lang="es-ES" sz="2800" dirty="0"/>
            </a:br>
            <a:r>
              <a:rPr lang="es-ES" sz="2800" dirty="0">
                <a:latin typeface="Gill Sans MT"/>
                <a:cs typeface="Arial"/>
              </a:rPr>
              <a:t>Asignación de costes de congestiones según metodología de peajes </a:t>
            </a:r>
            <a:endParaRPr lang="es-ES" sz="2800" dirty="0"/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A480782A-2434-8472-5DB5-59D6B7FC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s-ES" sz="2800" dirty="0">
                <a:latin typeface="Gill Sans MT"/>
              </a:rPr>
              <a:t>Asignación de los costes de congestiones de red, tanto del PDBF como de tiempo real, según la metodología de peajes (Circular 3/2020):</a:t>
            </a:r>
          </a:p>
          <a:p>
            <a:pPr marL="685165" lvl="1" indent="-227965"/>
            <a:r>
              <a:rPr lang="es-ES" sz="2400" dirty="0">
                <a:latin typeface="Gill Sans MT"/>
              </a:rPr>
              <a:t>Los costes de las congestiones pueden ser considerados como un coste de red (sustitutos a los costes de nuevas inversiones en red)</a:t>
            </a:r>
          </a:p>
          <a:p>
            <a:pPr marL="685165" lvl="1" indent="-227965"/>
            <a:r>
              <a:rPr lang="es-ES" sz="2400" dirty="0">
                <a:latin typeface="Gill Sans MT"/>
              </a:rPr>
              <a:t>Las experiencias internacionales muestran cómo la mayoría de los países europeos ya recupera los costes de gestión de las congestiones a través de las tarifas de red</a:t>
            </a:r>
          </a:p>
          <a:p>
            <a:pPr marL="685165" lvl="1" indent="-227965"/>
            <a:r>
              <a:rPr lang="es-ES" sz="2400" dirty="0">
                <a:latin typeface="Gill Sans MT"/>
              </a:rPr>
              <a:t>Los peajes tienen en cuenta el modelo de red en cascada que refleja la responsabilidad de la demanda según los niveles de tensión donde se conecta</a:t>
            </a:r>
            <a:endParaRPr lang="en-US" sz="2400" dirty="0">
              <a:latin typeface="Gill Sans MT"/>
            </a:endParaRPr>
          </a:p>
          <a:p>
            <a:pPr marL="685165" lvl="1" indent="-227965"/>
            <a:r>
              <a:rPr lang="es-ES" sz="2400" dirty="0">
                <a:latin typeface="Gill Sans MT"/>
              </a:rPr>
              <a:t>Se espera que el coste de las restricciones técnicas sea mayor en periodos tarifarios de mayor demanda</a:t>
            </a:r>
            <a:endParaRPr lang="en-US" sz="2400" dirty="0">
              <a:latin typeface="Gill Sans MT"/>
            </a:endParaRPr>
          </a:p>
          <a:p>
            <a:pPr marL="685165" lvl="1" indent="-227965"/>
            <a:r>
              <a:rPr lang="es-ES" sz="2400" dirty="0">
                <a:latin typeface="Gill Sans MT"/>
              </a:rPr>
              <a:t>En horas valle cuando hay problemas de tensión y el peaje es menor un incremento de demanda ayuda a reducir los problemas de tensión</a:t>
            </a:r>
            <a:endParaRPr lang="en-US" sz="2400" dirty="0">
              <a:latin typeface="Gill Sans MT"/>
            </a:endParaRPr>
          </a:p>
          <a:p>
            <a:pPr marL="685165" lvl="1" indent="-227965"/>
            <a:r>
              <a:rPr lang="es-ES" sz="2400" dirty="0">
                <a:latin typeface="Gill Sans MT"/>
              </a:rPr>
              <a:t>La metodología de peajes existente puede ya aplicarse</a:t>
            </a:r>
          </a:p>
        </p:txBody>
      </p:sp>
    </p:spTree>
    <p:extLst>
      <p:ext uri="{BB962C8B-B14F-4D97-AF65-F5344CB8AC3E}">
        <p14:creationId xmlns:p14="http://schemas.microsoft.com/office/powerpoint/2010/main" val="1060007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383AC1C-5C3D-4265-9F89-07CCB9C265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19406"/>
              </p:ext>
            </p:extLst>
          </p:nvPr>
        </p:nvGraphicFramePr>
        <p:xfrm>
          <a:off x="479376" y="1294888"/>
          <a:ext cx="7200801" cy="396240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951124">
                  <a:extLst>
                    <a:ext uri="{9D8B030D-6E8A-4147-A177-3AD203B41FA5}">
                      <a16:colId xmlns:a16="http://schemas.microsoft.com/office/drawing/2014/main" val="2968792945"/>
                    </a:ext>
                  </a:extLst>
                </a:gridCol>
                <a:gridCol w="1521798">
                  <a:extLst>
                    <a:ext uri="{9D8B030D-6E8A-4147-A177-3AD203B41FA5}">
                      <a16:colId xmlns:a16="http://schemas.microsoft.com/office/drawing/2014/main" val="3745471937"/>
                    </a:ext>
                  </a:extLst>
                </a:gridCol>
                <a:gridCol w="1127479">
                  <a:extLst>
                    <a:ext uri="{9D8B030D-6E8A-4147-A177-3AD203B41FA5}">
                      <a16:colId xmlns:a16="http://schemas.microsoft.com/office/drawing/2014/main" val="55832513"/>
                    </a:ext>
                  </a:extLst>
                </a:gridCol>
                <a:gridCol w="1628753">
                  <a:extLst>
                    <a:ext uri="{9D8B030D-6E8A-4147-A177-3AD203B41FA5}">
                      <a16:colId xmlns:a16="http://schemas.microsoft.com/office/drawing/2014/main" val="2200430772"/>
                    </a:ext>
                  </a:extLst>
                </a:gridCol>
                <a:gridCol w="1020523">
                  <a:extLst>
                    <a:ext uri="{9D8B030D-6E8A-4147-A177-3AD203B41FA5}">
                      <a16:colId xmlns:a16="http://schemas.microsoft.com/office/drawing/2014/main" val="4023966912"/>
                    </a:ext>
                  </a:extLst>
                </a:gridCol>
                <a:gridCol w="951124">
                  <a:extLst>
                    <a:ext uri="{9D8B030D-6E8A-4147-A177-3AD203B41FA5}">
                      <a16:colId xmlns:a16="http://schemas.microsoft.com/office/drawing/2014/main" val="43233565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Periodos tarifarios 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Coste RRTT  PDBF (€)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Coste RRTT  PDBF / hora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Coste RRTT TR (€)*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Coste RRTT TR  /hora*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u="none" strike="noStrike" dirty="0">
                          <a:solidFill>
                            <a:schemeClr val="bg1"/>
                          </a:solidFill>
                          <a:effectLst/>
                          <a:latin typeface="Gill Sans MT" panose="020B0502020104020203" pitchFamily="34" charset="0"/>
                        </a:rPr>
                        <a:t>Coste RRTT /hora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51295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714.759.461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153.514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407.953.593,6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87.618,90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241.133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69716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65.814.722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103.809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97.224.735,34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153.351,32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257.160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01717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P4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95.934.293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132.506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115.044.851,5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158.901,73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291.408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9159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P3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109.614.969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103.999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225.177.079,1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213.640,49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317.640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661048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P2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137.117.063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133.382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27.726.0563,7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269.708,72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403.091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52998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P1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40.956.559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59.530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174.943.892,9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254.278,91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u="none" strike="noStrike" dirty="0">
                          <a:effectLst/>
                          <a:latin typeface="Gill Sans MT" panose="020B0502020104020203" pitchFamily="34" charset="0"/>
                        </a:rPr>
                        <a:t>313.809  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106013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Total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1.164.197.066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 MT" panose="020B0502020104020203" pitchFamily="34" charset="0"/>
                        </a:rPr>
                        <a:t>1.297.604.716,1   </a:t>
                      </a: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45720" marR="10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602778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8BC918B-3907-4C39-AD97-51CA0D5A660F}"/>
              </a:ext>
            </a:extLst>
          </p:cNvPr>
          <p:cNvSpPr txBox="1"/>
          <p:nvPr/>
        </p:nvSpPr>
        <p:spPr>
          <a:xfrm>
            <a:off x="361646" y="5478323"/>
            <a:ext cx="1143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*los costes de RRTT TR corresponde a los datos que REE publica como “Coste del proceso de solución de Restricciones Técnicas </a:t>
            </a:r>
          </a:p>
          <a:p>
            <a:r>
              <a:rPr lang="es-ES" sz="1600" dirty="0"/>
              <a:t>de Seguridad en Tiempo Real”. Estos costes son superiores  a los datos anuales de RRTT TR , pero al no haber una desagregación más fina, se han utilizado estos datos. A futuro, REE tendría que publicar los costes específicos de RRTT TR de forma separada.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1DCF5C7-6BF9-411B-807D-739FC27FD0AC}"/>
              </a:ext>
            </a:extLst>
          </p:cNvPr>
          <p:cNvSpPr txBox="1"/>
          <p:nvPr/>
        </p:nvSpPr>
        <p:spPr>
          <a:xfrm>
            <a:off x="7896200" y="1772816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Los </a:t>
            </a:r>
            <a:r>
              <a:rPr lang="es-ES" b="1" dirty="0"/>
              <a:t>costes medios horarios de RRTT siguen el mismo patrón que los períodos tarifarios definidos en la metodología de peajes </a:t>
            </a:r>
            <a:r>
              <a:rPr lang="es-ES" dirty="0"/>
              <a:t>de transporte y distribución, es decir son mayores en P1 , P2 y P3 y menores en P4, P5 y P6 . Por tanto, </a:t>
            </a:r>
            <a:r>
              <a:rPr lang="es-ES" b="1" dirty="0"/>
              <a:t>la metodología de peajes sería válida para la asignación de costes de RRTT</a:t>
            </a:r>
            <a:r>
              <a:rPr lang="es-ES" dirty="0"/>
              <a:t>. </a:t>
            </a:r>
          </a:p>
          <a:p>
            <a:endParaRPr lang="es-ES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63677AA2-3E4D-4A3E-B53E-A24CCD704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1" y="80577"/>
            <a:ext cx="10090497" cy="1016705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>
                <a:latin typeface="Gill Sans MT"/>
                <a:cs typeface="Arial"/>
              </a:rPr>
              <a:t>Propuesta integral para España - asignación eficiente</a:t>
            </a:r>
            <a:br>
              <a:rPr lang="es-AR" sz="2800" noProof="0" dirty="0"/>
            </a:br>
            <a:r>
              <a:rPr lang="es-ES" sz="2800" dirty="0">
                <a:latin typeface="Gill Sans MT"/>
                <a:cs typeface="Arial"/>
              </a:rPr>
              <a:t>Asignación de costes de congestiones según metodología </a:t>
            </a:r>
            <a:r>
              <a:rPr lang="es-ES" sz="2800" noProof="0" dirty="0">
                <a:latin typeface="Gill Sans MT"/>
                <a:cs typeface="Arial"/>
              </a:rPr>
              <a:t>de </a:t>
            </a:r>
            <a:r>
              <a:rPr lang="es-ES" sz="2800" dirty="0">
                <a:latin typeface="Gill Sans MT"/>
                <a:cs typeface="Arial"/>
              </a:rPr>
              <a:t>peajes</a:t>
            </a:r>
            <a:endParaRPr lang="es-AR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3909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AB80D-C7EE-0B5A-DD96-DEA911B8F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3DC8F-218B-A315-6234-5B02C4340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Propuesta integral para España - asignación costes residuales</a:t>
            </a:r>
            <a:br>
              <a:rPr lang="es-ES" sz="2400" dirty="0"/>
            </a:br>
            <a:r>
              <a:rPr lang="es-ES" dirty="0"/>
              <a:t>Costes residuales de los servicios de ajuste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A480782A-2434-8472-5DB5-59D6B7FC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300332"/>
            <a:ext cx="11386641" cy="5096175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Se propone estabilizar los costes residuales de los servicios de ajuste mediante un cargo volumétrico estable</a:t>
            </a:r>
          </a:p>
          <a:p>
            <a:pPr lvl="1"/>
            <a:r>
              <a:rPr lang="es-ES" dirty="0"/>
              <a:t>Periodo de notificación</a:t>
            </a:r>
          </a:p>
          <a:p>
            <a:pPr lvl="1"/>
            <a:r>
              <a:rPr lang="es-ES" dirty="0"/>
              <a:t>Periodo de aplicación</a:t>
            </a:r>
          </a:p>
          <a:p>
            <a:pPr lvl="1"/>
            <a:r>
              <a:rPr lang="es-ES" dirty="0"/>
              <a:t>Con o sin fondo de reserva</a:t>
            </a:r>
          </a:p>
          <a:p>
            <a:r>
              <a:rPr lang="es-ES" dirty="0"/>
              <a:t>Se propone introducir un descuento en este nuevo cargo estable para grandes consumidores industriales</a:t>
            </a:r>
          </a:p>
          <a:p>
            <a:pPr lvl="1"/>
            <a:r>
              <a:rPr lang="es-ES" dirty="0"/>
              <a:t>Requisitos específicos</a:t>
            </a:r>
          </a:p>
          <a:p>
            <a:pPr lvl="1"/>
            <a:r>
              <a:rPr lang="es-ES" dirty="0"/>
              <a:t>Nivel de descuento</a:t>
            </a:r>
          </a:p>
          <a:p>
            <a:r>
              <a:rPr lang="es-ES" dirty="0"/>
              <a:t>Las motivaciones podrían centrarse en</a:t>
            </a:r>
          </a:p>
          <a:p>
            <a:pPr lvl="1"/>
            <a:r>
              <a:rPr lang="es-ES" dirty="0"/>
              <a:t>El riesgo de relocalización de la industria</a:t>
            </a:r>
          </a:p>
          <a:p>
            <a:pPr lvl="1"/>
            <a:r>
              <a:rPr lang="es-ES" dirty="0"/>
              <a:t>El riesgo de fuga de carbono</a:t>
            </a:r>
          </a:p>
          <a:p>
            <a:pPr lvl="1"/>
            <a:r>
              <a:rPr lang="es-ES" dirty="0"/>
              <a:t>La necesidad de incentivar la electrificación de la industria</a:t>
            </a:r>
          </a:p>
        </p:txBody>
      </p:sp>
    </p:spTree>
    <p:extLst>
      <p:ext uri="{BB962C8B-B14F-4D97-AF65-F5344CB8AC3E}">
        <p14:creationId xmlns:p14="http://schemas.microsoft.com/office/powerpoint/2010/main" val="4212520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79301-B5E3-70F5-ACA2-6907AC4BE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FAF32-C5C9-760A-F0B5-BBCF354F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Propuesta integral para España</a:t>
            </a:r>
            <a:br>
              <a:rPr lang="es-ES" sz="2400" dirty="0"/>
            </a:br>
            <a:r>
              <a:rPr lang="es-ES" dirty="0"/>
              <a:t>Resumen de la propuesta</a:t>
            </a:r>
          </a:p>
        </p:txBody>
      </p:sp>
      <p:sp>
        <p:nvSpPr>
          <p:cNvPr id="6" name="CasellaDiTesto 3">
            <a:extLst>
              <a:ext uri="{FF2B5EF4-FFF2-40B4-BE49-F238E27FC236}">
                <a16:creationId xmlns:a16="http://schemas.microsoft.com/office/drawing/2014/main" id="{6A47D82F-9EDA-D314-19D3-8CAF0D8A5355}"/>
              </a:ext>
            </a:extLst>
          </p:cNvPr>
          <p:cNvSpPr txBox="1"/>
          <p:nvPr/>
        </p:nvSpPr>
        <p:spPr>
          <a:xfrm>
            <a:off x="4583832" y="1247978"/>
            <a:ext cx="33297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COSTES DE LOS</a:t>
            </a:r>
          </a:p>
          <a:p>
            <a:pPr algn="ctr">
              <a:spcAft>
                <a:spcPts val="600"/>
              </a:spcAft>
            </a:pPr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SERVICIOS DE AJUSTE</a:t>
            </a:r>
          </a:p>
          <a:p>
            <a:pPr algn="ctr"/>
            <a:r>
              <a:rPr lang="es-ES" dirty="0">
                <a:solidFill>
                  <a:srgbClr val="003198"/>
                </a:solidFill>
                <a:latin typeface="Gill Sans MT" panose="020B0502020104020203" pitchFamily="34" charset="0"/>
              </a:rPr>
              <a:t>Socialización ineficiente a través de cargos volumétricos variables</a:t>
            </a:r>
            <a:endParaRPr lang="es-ES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s-ES" sz="1800" dirty="0">
                <a:solidFill>
                  <a:srgbClr val="003198"/>
                </a:solidFill>
                <a:latin typeface="Gill Sans MT" panose="020B0502020104020203" pitchFamily="34" charset="0"/>
              </a:rPr>
              <a:t>2 668 M€</a:t>
            </a:r>
            <a:endParaRPr lang="es-ES" sz="18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CasellaDiTesto 3">
            <a:extLst>
              <a:ext uri="{FF2B5EF4-FFF2-40B4-BE49-F238E27FC236}">
                <a16:creationId xmlns:a16="http://schemas.microsoft.com/office/drawing/2014/main" id="{E76374BE-2FD0-D896-61EA-8CE750A04D7F}"/>
              </a:ext>
            </a:extLst>
          </p:cNvPr>
          <p:cNvSpPr txBox="1"/>
          <p:nvPr/>
        </p:nvSpPr>
        <p:spPr>
          <a:xfrm>
            <a:off x="1487488" y="1528389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C1093D"/>
                </a:solidFill>
                <a:latin typeface="Gill Sans MT" panose="020B0502020104020203" pitchFamily="34" charset="0"/>
              </a:rPr>
              <a:t>PRECIO DE LOS DESVÍOS</a:t>
            </a:r>
          </a:p>
        </p:txBody>
      </p:sp>
      <p:sp>
        <p:nvSpPr>
          <p:cNvPr id="8" name="CasellaDiTesto 3">
            <a:extLst>
              <a:ext uri="{FF2B5EF4-FFF2-40B4-BE49-F238E27FC236}">
                <a16:creationId xmlns:a16="http://schemas.microsoft.com/office/drawing/2014/main" id="{0D8A65E1-EC4A-07B1-CBE9-88A84D25B06D}"/>
              </a:ext>
            </a:extLst>
          </p:cNvPr>
          <p:cNvSpPr txBox="1"/>
          <p:nvPr/>
        </p:nvSpPr>
        <p:spPr>
          <a:xfrm>
            <a:off x="9336360" y="152595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PEAJES</a:t>
            </a:r>
          </a:p>
          <a:p>
            <a:pPr algn="ctr"/>
            <a:r>
              <a:rPr lang="es-ES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DE RED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07619E7-9EC4-152B-5219-B1CB200493C1}"/>
              </a:ext>
            </a:extLst>
          </p:cNvPr>
          <p:cNvCxnSpPr>
            <a:cxnSpLocks/>
          </p:cNvCxnSpPr>
          <p:nvPr/>
        </p:nvCxnSpPr>
        <p:spPr>
          <a:xfrm>
            <a:off x="64679" y="3120260"/>
            <a:ext cx="1207999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3">
            <a:extLst>
              <a:ext uri="{FF2B5EF4-FFF2-40B4-BE49-F238E27FC236}">
                <a16:creationId xmlns:a16="http://schemas.microsoft.com/office/drawing/2014/main" id="{DF67C2B7-5ABA-5565-658D-3897693F5567}"/>
              </a:ext>
            </a:extLst>
          </p:cNvPr>
          <p:cNvSpPr txBox="1"/>
          <p:nvPr/>
        </p:nvSpPr>
        <p:spPr>
          <a:xfrm>
            <a:off x="0" y="247218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</a:rPr>
              <a:t>Marco actual</a:t>
            </a:r>
          </a:p>
        </p:txBody>
      </p:sp>
      <p:sp>
        <p:nvSpPr>
          <p:cNvPr id="11" name="CasellaDiTesto 3">
            <a:extLst>
              <a:ext uri="{FF2B5EF4-FFF2-40B4-BE49-F238E27FC236}">
                <a16:creationId xmlns:a16="http://schemas.microsoft.com/office/drawing/2014/main" id="{CAB57CB6-3752-8EBA-CCAB-B8E967308D95}"/>
              </a:ext>
            </a:extLst>
          </p:cNvPr>
          <p:cNvSpPr txBox="1"/>
          <p:nvPr/>
        </p:nvSpPr>
        <p:spPr>
          <a:xfrm>
            <a:off x="-7329" y="3164583"/>
            <a:ext cx="106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</a:rPr>
              <a:t>Propuesta</a:t>
            </a:r>
          </a:p>
        </p:txBody>
      </p:sp>
      <p:sp>
        <p:nvSpPr>
          <p:cNvPr id="12" name="CasellaDiTesto 3">
            <a:extLst>
              <a:ext uri="{FF2B5EF4-FFF2-40B4-BE49-F238E27FC236}">
                <a16:creationId xmlns:a16="http://schemas.microsoft.com/office/drawing/2014/main" id="{7DD4ACC9-3A8F-4C6C-4864-81644CA748BD}"/>
              </a:ext>
            </a:extLst>
          </p:cNvPr>
          <p:cNvSpPr txBox="1"/>
          <p:nvPr/>
        </p:nvSpPr>
        <p:spPr>
          <a:xfrm>
            <a:off x="4583832" y="3578874"/>
            <a:ext cx="332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COSTES RESIDUALES</a:t>
            </a:r>
          </a:p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DE LOS SERVICIOS DE AJUSTE</a:t>
            </a:r>
          </a:p>
        </p:txBody>
      </p:sp>
      <p:sp>
        <p:nvSpPr>
          <p:cNvPr id="13" name="CasellaDiTesto 3">
            <a:extLst>
              <a:ext uri="{FF2B5EF4-FFF2-40B4-BE49-F238E27FC236}">
                <a16:creationId xmlns:a16="http://schemas.microsoft.com/office/drawing/2014/main" id="{399B3A05-2E71-825F-22CC-E263FB0F6A84}"/>
              </a:ext>
            </a:extLst>
          </p:cNvPr>
          <p:cNvSpPr txBox="1"/>
          <p:nvPr/>
        </p:nvSpPr>
        <p:spPr>
          <a:xfrm>
            <a:off x="1276299" y="3571179"/>
            <a:ext cx="214535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C1093D"/>
                </a:solidFill>
                <a:latin typeface="Gill Sans MT" panose="020B0502020104020203" pitchFamily="34" charset="0"/>
              </a:rPr>
              <a:t>PRECIO DE</a:t>
            </a:r>
          </a:p>
          <a:p>
            <a:pPr algn="ctr"/>
            <a:r>
              <a:rPr lang="es-ES" noProof="0" dirty="0">
                <a:solidFill>
                  <a:srgbClr val="C1093D"/>
                </a:solidFill>
                <a:latin typeface="Gill Sans MT" panose="020B0502020104020203" pitchFamily="34" charset="0"/>
              </a:rPr>
              <a:t>LOS DESVÍOS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solidFill>
                  <a:srgbClr val="C1093D"/>
                </a:solidFill>
                <a:latin typeface="Gill Sans MT" panose="020B0502020104020203" pitchFamily="34" charset="0"/>
              </a:rPr>
              <a:t>AMPLIADO</a:t>
            </a:r>
          </a:p>
          <a:p>
            <a:pPr algn="ctr"/>
            <a:r>
              <a:rPr lang="es-ES" noProof="0" dirty="0">
                <a:solidFill>
                  <a:srgbClr val="C1093D"/>
                </a:solidFill>
                <a:latin typeface="Gill Sans MT" panose="020B0502020104020203" pitchFamily="34" charset="0"/>
              </a:rPr>
              <a:t>con precios techo</a:t>
            </a:r>
          </a:p>
        </p:txBody>
      </p:sp>
      <p:sp>
        <p:nvSpPr>
          <p:cNvPr id="14" name="CasellaDiTesto 3">
            <a:extLst>
              <a:ext uri="{FF2B5EF4-FFF2-40B4-BE49-F238E27FC236}">
                <a16:creationId xmlns:a16="http://schemas.microsoft.com/office/drawing/2014/main" id="{DD8B6D82-D863-B96C-75CF-90F75637FF4F}"/>
              </a:ext>
            </a:extLst>
          </p:cNvPr>
          <p:cNvSpPr txBox="1"/>
          <p:nvPr/>
        </p:nvSpPr>
        <p:spPr>
          <a:xfrm>
            <a:off x="9003221" y="3571178"/>
            <a:ext cx="239446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dirty="0">
                <a:solidFill>
                  <a:schemeClr val="accent6"/>
                </a:solidFill>
                <a:latin typeface="Gill Sans MT" panose="020B0502020104020203" pitchFamily="34" charset="0"/>
              </a:rPr>
              <a:t>ASIGNACIÓN SEGÚN METODOLOGÍA DE </a:t>
            </a:r>
            <a:r>
              <a:rPr lang="es-ES" noProof="0">
                <a:solidFill>
                  <a:schemeClr val="accent6"/>
                </a:solidFill>
                <a:latin typeface="Gill Sans MT" panose="020B0502020104020203" pitchFamily="34" charset="0"/>
              </a:rPr>
              <a:t>PEAJES DE RED</a:t>
            </a:r>
            <a:endParaRPr lang="es-ES" dirty="0">
              <a:solidFill>
                <a:schemeClr val="accent6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s-ES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(estabilización</a:t>
            </a:r>
            <a:r>
              <a:rPr lang="es-ES" dirty="0">
                <a:solidFill>
                  <a:schemeClr val="accent6"/>
                </a:solidFill>
                <a:latin typeface="Gill Sans MT" panose="020B0502020104020203" pitchFamily="34" charset="0"/>
              </a:rPr>
              <a:t>)</a:t>
            </a:r>
            <a:endParaRPr lang="es-ES" noProof="0" dirty="0">
              <a:solidFill>
                <a:schemeClr val="accent6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C106AF1-1E2F-4F0F-8D1B-3F93B13927F3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 flipH="1">
            <a:off x="2348978" y="2174720"/>
            <a:ext cx="0" cy="1396459"/>
          </a:xfrm>
          <a:prstGeom prst="straightConnector1">
            <a:avLst/>
          </a:prstGeom>
          <a:ln w="12700">
            <a:solidFill>
              <a:srgbClr val="C10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78D4937-DEF1-2333-9EF3-B9957CD50249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>
            <a:off x="10200456" y="2172286"/>
            <a:ext cx="0" cy="1398892"/>
          </a:xfrm>
          <a:prstGeom prst="straightConnector1">
            <a:avLst/>
          </a:prstGeom>
          <a:ln w="12700">
            <a:solidFill>
              <a:schemeClr val="accent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57AF9117-0369-E890-D78B-572537932F2C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3431704" y="3902040"/>
            <a:ext cx="1152128" cy="784800"/>
          </a:xfrm>
          <a:prstGeom prst="bentConnector3">
            <a:avLst/>
          </a:prstGeom>
          <a:ln w="12700">
            <a:solidFill>
              <a:srgbClr val="C10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1C8B582C-E1BD-B3B2-AF32-0DF358E4A4B8}"/>
              </a:ext>
            </a:extLst>
          </p:cNvPr>
          <p:cNvCxnSpPr>
            <a:cxnSpLocks/>
            <a:stCxn id="6" idx="1"/>
            <a:endCxn id="13" idx="0"/>
          </p:cNvCxnSpPr>
          <p:nvPr/>
        </p:nvCxnSpPr>
        <p:spPr>
          <a:xfrm flipH="1">
            <a:off x="2348978" y="2063586"/>
            <a:ext cx="2234854" cy="1507593"/>
          </a:xfrm>
          <a:prstGeom prst="straightConnector1">
            <a:avLst/>
          </a:prstGeom>
          <a:ln w="12700"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36FC2E3A-D1A9-673F-D520-4462013C2068}"/>
              </a:ext>
            </a:extLst>
          </p:cNvPr>
          <p:cNvCxnSpPr>
            <a:cxnSpLocks/>
            <a:stCxn id="6" idx="3"/>
            <a:endCxn id="14" idx="0"/>
          </p:cNvCxnSpPr>
          <p:nvPr/>
        </p:nvCxnSpPr>
        <p:spPr>
          <a:xfrm>
            <a:off x="7913551" y="2063586"/>
            <a:ext cx="2286905" cy="1507592"/>
          </a:xfrm>
          <a:prstGeom prst="straightConnector1">
            <a:avLst/>
          </a:prstGeom>
          <a:ln w="12700"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3">
            <a:extLst>
              <a:ext uri="{FF2B5EF4-FFF2-40B4-BE49-F238E27FC236}">
                <a16:creationId xmlns:a16="http://schemas.microsoft.com/office/drawing/2014/main" id="{1DE68E19-AD8F-993B-724B-797EBB1FB162}"/>
              </a:ext>
            </a:extLst>
          </p:cNvPr>
          <p:cNvSpPr txBox="1"/>
          <p:nvPr/>
        </p:nvSpPr>
        <p:spPr>
          <a:xfrm rot="19500000">
            <a:off x="2892486" y="2610842"/>
            <a:ext cx="1944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3198"/>
                </a:solidFill>
                <a:latin typeface="Gill Sans MT" panose="020B0502020104020203" pitchFamily="34" charset="0"/>
              </a:rPr>
              <a:t>666 M€</a:t>
            </a:r>
            <a:endParaRPr lang="es-ES" sz="16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22" name="CasellaDiTesto 3">
            <a:extLst>
              <a:ext uri="{FF2B5EF4-FFF2-40B4-BE49-F238E27FC236}">
                <a16:creationId xmlns:a16="http://schemas.microsoft.com/office/drawing/2014/main" id="{D906EEA0-5FB5-9E92-5BBA-4EAA6C895DCB}"/>
              </a:ext>
            </a:extLst>
          </p:cNvPr>
          <p:cNvSpPr txBox="1"/>
          <p:nvPr/>
        </p:nvSpPr>
        <p:spPr>
          <a:xfrm rot="2040000">
            <a:off x="7587600" y="2543580"/>
            <a:ext cx="1944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3198"/>
                </a:solidFill>
                <a:latin typeface="Gill Sans MT" panose="020B0502020104020203" pitchFamily="34" charset="0"/>
              </a:rPr>
              <a:t>2 059 M€*</a:t>
            </a:r>
            <a:endParaRPr lang="es-ES" sz="16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23" name="CasellaDiTesto 3">
            <a:extLst>
              <a:ext uri="{FF2B5EF4-FFF2-40B4-BE49-F238E27FC236}">
                <a16:creationId xmlns:a16="http://schemas.microsoft.com/office/drawing/2014/main" id="{146E0BE8-AFC2-41C2-AB0E-C10B67D1160C}"/>
              </a:ext>
            </a:extLst>
          </p:cNvPr>
          <p:cNvSpPr txBox="1"/>
          <p:nvPr/>
        </p:nvSpPr>
        <p:spPr>
          <a:xfrm>
            <a:off x="4444908" y="4445679"/>
            <a:ext cx="360756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Estabilización con cargo</a:t>
            </a:r>
          </a:p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volumétrico estable</a:t>
            </a:r>
          </a:p>
          <a:p>
            <a:pPr algn="ctr">
              <a:spcBef>
                <a:spcPts val="600"/>
              </a:spcBef>
            </a:pPr>
            <a:r>
              <a:rPr lang="es-ES" dirty="0">
                <a:solidFill>
                  <a:srgbClr val="003198"/>
                </a:solidFill>
                <a:latin typeface="Gill Sans MT" panose="020B0502020104020203" pitchFamily="34" charset="0"/>
              </a:rPr>
              <a:t>476</a:t>
            </a:r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 M€</a:t>
            </a:r>
          </a:p>
        </p:txBody>
      </p:sp>
      <p:sp>
        <p:nvSpPr>
          <p:cNvPr id="24" name="CasellaDiTesto 3">
            <a:extLst>
              <a:ext uri="{FF2B5EF4-FFF2-40B4-BE49-F238E27FC236}">
                <a16:creationId xmlns:a16="http://schemas.microsoft.com/office/drawing/2014/main" id="{4609CEDB-B60D-7F8A-C2BC-71C914A352AB}"/>
              </a:ext>
            </a:extLst>
          </p:cNvPr>
          <p:cNvSpPr txBox="1"/>
          <p:nvPr/>
        </p:nvSpPr>
        <p:spPr>
          <a:xfrm>
            <a:off x="3772821" y="5662989"/>
            <a:ext cx="495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Descuento para grandes consumidores industriales</a:t>
            </a:r>
          </a:p>
          <a:p>
            <a:pPr algn="ctr"/>
            <a:r>
              <a:rPr lang="es-ES" dirty="0">
                <a:solidFill>
                  <a:srgbClr val="003198"/>
                </a:solidFill>
                <a:latin typeface="Gill Sans MT" panose="020B0502020104020203" pitchFamily="34" charset="0"/>
              </a:rPr>
              <a:t>(según porcentaje </a:t>
            </a:r>
            <a:r>
              <a:rPr lang="es-ES">
                <a:solidFill>
                  <a:srgbClr val="003198"/>
                </a:solidFill>
                <a:latin typeface="Gill Sans MT" panose="020B0502020104020203" pitchFamily="34" charset="0"/>
              </a:rPr>
              <a:t>y requisitos)</a:t>
            </a:r>
            <a:endParaRPr lang="es-ES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205F1982-C3C1-2CAB-88B9-3480DA5486E0}"/>
              </a:ext>
            </a:extLst>
          </p:cNvPr>
          <p:cNvCxnSpPr>
            <a:cxnSpLocks/>
            <a:stCxn id="12" idx="2"/>
            <a:endCxn id="23" idx="0"/>
          </p:cNvCxnSpPr>
          <p:nvPr/>
        </p:nvCxnSpPr>
        <p:spPr>
          <a:xfrm flipH="1">
            <a:off x="6248691" y="4225205"/>
            <a:ext cx="1" cy="220474"/>
          </a:xfrm>
          <a:prstGeom prst="straightConnector1">
            <a:avLst/>
          </a:prstGeom>
          <a:ln w="12700"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956F7378-3FDB-D91D-0DFD-11FB0E7DB056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>
            <a:off x="6248691" y="5445953"/>
            <a:ext cx="2796" cy="217036"/>
          </a:xfrm>
          <a:prstGeom prst="straightConnector1">
            <a:avLst/>
          </a:prstGeom>
          <a:ln w="12700"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>
            <a:extLst>
              <a:ext uri="{FF2B5EF4-FFF2-40B4-BE49-F238E27FC236}">
                <a16:creationId xmlns:a16="http://schemas.microsoft.com/office/drawing/2014/main" id="{3C8E1679-A92D-43B6-D661-F9C5D282AB60}"/>
              </a:ext>
            </a:extLst>
          </p:cNvPr>
          <p:cNvSpPr/>
          <p:nvPr/>
        </p:nvSpPr>
        <p:spPr>
          <a:xfrm>
            <a:off x="1559496" y="1344118"/>
            <a:ext cx="1597964" cy="82290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83D907A6-7E22-1696-D1D5-DB9E89EBAB4A}"/>
              </a:ext>
            </a:extLst>
          </p:cNvPr>
          <p:cNvSpPr/>
          <p:nvPr/>
        </p:nvSpPr>
        <p:spPr>
          <a:xfrm>
            <a:off x="9480376" y="1340769"/>
            <a:ext cx="1368152" cy="83151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6"/>
              </a:solidFill>
            </a:endParaRPr>
          </a:p>
        </p:txBody>
      </p:sp>
      <p:sp>
        <p:nvSpPr>
          <p:cNvPr id="30" name="CasellaDiTesto 3">
            <a:extLst>
              <a:ext uri="{FF2B5EF4-FFF2-40B4-BE49-F238E27FC236}">
                <a16:creationId xmlns:a16="http://schemas.microsoft.com/office/drawing/2014/main" id="{AF535B97-CA49-EEFC-FC72-0F8E416C5EE5}"/>
              </a:ext>
            </a:extLst>
          </p:cNvPr>
          <p:cNvSpPr txBox="1"/>
          <p:nvPr/>
        </p:nvSpPr>
        <p:spPr>
          <a:xfrm>
            <a:off x="3827300" y="3460877"/>
            <a:ext cx="923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C1093D"/>
                </a:solidFill>
                <a:latin typeface="Gill Sans MT" panose="020B0502020104020203" pitchFamily="34" charset="0"/>
              </a:rPr>
              <a:t>476 M€</a:t>
            </a:r>
          </a:p>
        </p:txBody>
      </p:sp>
      <p:sp>
        <p:nvSpPr>
          <p:cNvPr id="27" name="CasellaDiTesto 3">
            <a:extLst>
              <a:ext uri="{FF2B5EF4-FFF2-40B4-BE49-F238E27FC236}">
                <a16:creationId xmlns:a16="http://schemas.microsoft.com/office/drawing/2014/main" id="{C1B5A3A2-4041-46EE-81EC-0936E7E232CC}"/>
              </a:ext>
            </a:extLst>
          </p:cNvPr>
          <p:cNvSpPr txBox="1"/>
          <p:nvPr/>
        </p:nvSpPr>
        <p:spPr>
          <a:xfrm rot="19560000">
            <a:off x="2554548" y="2066602"/>
            <a:ext cx="194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3198"/>
                </a:solidFill>
                <a:latin typeface="Gill Sans MT" panose="020B0502020104020203" pitchFamily="34" charset="0"/>
              </a:rPr>
              <a:t>Banda secundaria y reserva SRAD</a:t>
            </a:r>
            <a:endParaRPr lang="es-ES" sz="16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31" name="CasellaDiTesto 3">
            <a:extLst>
              <a:ext uri="{FF2B5EF4-FFF2-40B4-BE49-F238E27FC236}">
                <a16:creationId xmlns:a16="http://schemas.microsoft.com/office/drawing/2014/main" id="{3940767D-D0CD-4201-849B-FF3D5A181949}"/>
              </a:ext>
            </a:extLst>
          </p:cNvPr>
          <p:cNvSpPr txBox="1"/>
          <p:nvPr/>
        </p:nvSpPr>
        <p:spPr>
          <a:xfrm rot="2040000">
            <a:off x="7888845" y="1990576"/>
            <a:ext cx="194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003198"/>
                </a:solidFill>
                <a:latin typeface="Gill Sans MT" panose="020B0502020104020203" pitchFamily="34" charset="0"/>
              </a:rPr>
              <a:t>Congestiones de red PDBF y tiempo real</a:t>
            </a:r>
            <a:endParaRPr lang="es-ES" sz="16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223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A6A21-34D0-39BF-3E42-755B0A73D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2040AB-61A5-C1F0-B996-53907AE2E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Foro AEGE 2025</a:t>
            </a:r>
          </a:p>
          <a:p>
            <a:r>
              <a:rPr lang="es-ES" dirty="0"/>
              <a:t>8 de octubre de 2025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07F847D-4C63-78F0-4CE1-2798713F2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9" y="260648"/>
            <a:ext cx="8565645" cy="1787958"/>
          </a:xfrm>
        </p:spPr>
        <p:txBody>
          <a:bodyPr/>
          <a:lstStyle/>
          <a:p>
            <a:r>
              <a:rPr lang="es-ES" sz="4400" dirty="0"/>
              <a:t>Propuesta de asignación y liquidación de los costes de los servicios de ajuste en España</a:t>
            </a:r>
            <a:endParaRPr lang="es-ES" dirty="0"/>
          </a:p>
        </p:txBody>
      </p:sp>
      <p:pic>
        <p:nvPicPr>
          <p:cNvPr id="2" name="Imagen 2">
            <a:extLst>
              <a:ext uri="{FF2B5EF4-FFF2-40B4-BE49-F238E27FC236}">
                <a16:creationId xmlns:a16="http://schemas.microsoft.com/office/drawing/2014/main" id="{A89472D4-C829-C5C4-D85F-8EA5E11BED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356992"/>
            <a:ext cx="2573655" cy="14141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5369AACF-34E4-F156-B128-C5C9A04066C6}"/>
              </a:ext>
            </a:extLst>
          </p:cNvPr>
          <p:cNvSpPr txBox="1">
            <a:spLocks/>
          </p:cNvSpPr>
          <p:nvPr/>
        </p:nvSpPr>
        <p:spPr>
          <a:xfrm>
            <a:off x="3271519" y="2276872"/>
            <a:ext cx="8565645" cy="208823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b="0" kern="1200" noProof="0" dirty="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lnSpc>
                <a:spcPct val="100000"/>
              </a:lnSpc>
              <a:spcAft>
                <a:spcPts val="1200"/>
              </a:spcAft>
            </a:pPr>
            <a:r>
              <a:rPr lang="es-ES" sz="2400" i="1" dirty="0"/>
              <a:t>Equipo Comillas IIT: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s-ES" sz="2400" i="1" dirty="0"/>
              <a:t>Tomás Gómez San Román</a:t>
            </a:r>
            <a:r>
              <a:rPr lang="es-ES" sz="2400" dirty="0"/>
              <a:t> </a:t>
            </a:r>
            <a:r>
              <a:rPr lang="es-ES" sz="2400" dirty="0">
                <a:hlinkClick r:id="rId3"/>
              </a:rPr>
              <a:t>tomas.gomez@comillas.edu</a:t>
            </a:r>
            <a:endParaRPr lang="es-ES" sz="2400" dirty="0"/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s-ES" sz="2400" i="1" dirty="0"/>
              <a:t>José Pablo Chaves Ávila</a:t>
            </a:r>
            <a:r>
              <a:rPr lang="es-ES" sz="2400" dirty="0"/>
              <a:t> </a:t>
            </a:r>
            <a:r>
              <a:rPr lang="es-ES" sz="2400" dirty="0">
                <a:hlinkClick r:id="rId4"/>
              </a:rPr>
              <a:t>jose.chaves@comillas.edu</a:t>
            </a:r>
            <a:endParaRPr lang="es-ES" sz="2400" dirty="0"/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s-ES" sz="2400" i="1" dirty="0"/>
              <a:t>Paolo Mastropietro</a:t>
            </a:r>
            <a:r>
              <a:rPr lang="es-ES" sz="2400" dirty="0"/>
              <a:t> </a:t>
            </a:r>
            <a:r>
              <a:rPr lang="es-ES" sz="2400" dirty="0">
                <a:hlinkClick r:id="rId5"/>
              </a:rPr>
              <a:t>paolo.mastropietro@comillas.edu</a:t>
            </a:r>
            <a:endParaRPr lang="es-ES" sz="2400" dirty="0"/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s-ES" sz="2400" i="1" dirty="0"/>
              <a:t>Matteo Troncia</a:t>
            </a:r>
            <a:r>
              <a:rPr lang="es-ES" sz="2400" dirty="0"/>
              <a:t> </a:t>
            </a:r>
            <a:r>
              <a:rPr lang="es-ES" sz="2400" dirty="0">
                <a:hlinkClick r:id="rId6"/>
              </a:rPr>
              <a:t>matteo.troncia@comillas.edu</a:t>
            </a:r>
            <a:endParaRPr lang="es-ES" sz="2400" dirty="0"/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1367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902FB-6E16-7605-BFC2-1C4A8AD669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C09507-E7D0-D5B0-5AE4-D4537CD68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Marco conceptual y motivación</a:t>
            </a:r>
          </a:p>
        </p:txBody>
      </p:sp>
    </p:spTree>
    <p:extLst>
      <p:ext uri="{BB962C8B-B14F-4D97-AF65-F5344CB8AC3E}">
        <p14:creationId xmlns:p14="http://schemas.microsoft.com/office/powerpoint/2010/main" val="398826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597E8-6140-3E4D-1F53-5D9CAA6EB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37BED-8F6B-A802-1614-6349B6DA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Marco conceptual y motivación</a:t>
            </a:r>
            <a:br>
              <a:rPr lang="es-ES" sz="2800" dirty="0"/>
            </a:br>
            <a:r>
              <a:rPr lang="es-ES" dirty="0"/>
              <a:t>Evolución del coste de los servicios de ajuste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6ACEC36-15EF-4177-8AE2-81E92C75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7282"/>
            <a:ext cx="12192000" cy="539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75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AC38E-6FC0-62C9-990C-515F10BEB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904753-A3D2-14B8-D41D-BAAE5E86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Marco conceptual y motivación</a:t>
            </a:r>
            <a:br>
              <a:rPr lang="es-ES" sz="2800" dirty="0"/>
            </a:br>
            <a:r>
              <a:rPr lang="es-ES" sz="3500" dirty="0"/>
              <a:t>Teoría regulatoria asignación costes servicios de ajuste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290E18-8A78-BEC7-1425-BAC04A237A65}"/>
              </a:ext>
            </a:extLst>
          </p:cNvPr>
          <p:cNvSpPr txBox="1"/>
          <p:nvPr/>
        </p:nvSpPr>
        <p:spPr>
          <a:xfrm>
            <a:off x="778148" y="1774138"/>
            <a:ext cx="1138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Servicio 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B2DF181-EFE2-54F2-759A-492CF5AB99A8}"/>
              </a:ext>
            </a:extLst>
          </p:cNvPr>
          <p:cNvSpPr txBox="1"/>
          <p:nvPr/>
        </p:nvSpPr>
        <p:spPr>
          <a:xfrm>
            <a:off x="2410192" y="1428967"/>
            <a:ext cx="3491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Cargos </a:t>
            </a:r>
            <a:r>
              <a:rPr lang="es-ES" sz="2000" noProof="0">
                <a:solidFill>
                  <a:srgbClr val="003198"/>
                </a:solidFill>
                <a:latin typeface="Gill Sans MT" panose="020B0502020104020203" pitchFamily="34" charset="0"/>
              </a:rPr>
              <a:t>eficientes (</a:t>
            </a:r>
            <a:r>
              <a:rPr lang="en-GB" sz="2000" i="1">
                <a:solidFill>
                  <a:srgbClr val="003198"/>
                </a:solidFill>
                <a:latin typeface="Gill Sans MT" panose="020B0502020104020203" pitchFamily="34" charset="0"/>
              </a:rPr>
              <a:t>cost-reflective</a:t>
            </a:r>
            <a:r>
              <a:rPr lang="es-ES" sz="2000" noProof="0">
                <a:solidFill>
                  <a:srgbClr val="003198"/>
                </a:solidFill>
                <a:latin typeface="Gill Sans MT" panose="020B0502020104020203" pitchFamily="34" charset="0"/>
              </a:rPr>
              <a:t>)</a:t>
            </a:r>
            <a:endParaRPr lang="es-ES" sz="20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F3127F0-8135-5D02-B5DF-C59BB7A41530}"/>
              </a:ext>
            </a:extLst>
          </p:cNvPr>
          <p:cNvSpPr txBox="1"/>
          <p:nvPr/>
        </p:nvSpPr>
        <p:spPr>
          <a:xfrm>
            <a:off x="2410997" y="2119309"/>
            <a:ext cx="3489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003198"/>
                </a:solidFill>
                <a:latin typeface="Gill Sans MT" panose="020B0502020104020203" pitchFamily="34" charset="0"/>
              </a:rPr>
              <a:t>Cargos </a:t>
            </a:r>
            <a:r>
              <a:rPr lang="es-ES" sz="2000" noProof="0">
                <a:solidFill>
                  <a:srgbClr val="003198"/>
                </a:solidFill>
                <a:latin typeface="Gill Sans MT" panose="020B0502020104020203" pitchFamily="34" charset="0"/>
              </a:rPr>
              <a:t>residuales (</a:t>
            </a:r>
            <a:r>
              <a:rPr lang="en-GB" sz="2000" i="1">
                <a:solidFill>
                  <a:srgbClr val="003198"/>
                </a:solidFill>
                <a:latin typeface="Gill Sans MT" panose="020B0502020104020203" pitchFamily="34" charset="0"/>
              </a:rPr>
              <a:t>cost-recovery</a:t>
            </a:r>
            <a:r>
              <a:rPr lang="es-ES" sz="2000" noProof="0">
                <a:solidFill>
                  <a:srgbClr val="003198"/>
                </a:solidFill>
                <a:latin typeface="Gill Sans MT" panose="020B0502020104020203" pitchFamily="34" charset="0"/>
              </a:rPr>
              <a:t>)</a:t>
            </a:r>
            <a:endParaRPr lang="es-ES" sz="20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23FE9005-7CFF-A70B-DAF2-B75F7928E73D}"/>
              </a:ext>
            </a:extLst>
          </p:cNvPr>
          <p:cNvCxnSpPr>
            <a:stCxn id="4" idx="3"/>
            <a:endCxn id="8" idx="1"/>
          </p:cNvCxnSpPr>
          <p:nvPr/>
        </p:nvCxnSpPr>
        <p:spPr>
          <a:xfrm flipV="1">
            <a:off x="1916216" y="1629022"/>
            <a:ext cx="493976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E57027B2-3D92-3F17-092D-A5833F5DE701}"/>
              </a:ext>
            </a:extLst>
          </p:cNvPr>
          <p:cNvCxnSpPr>
            <a:cxnSpLocks/>
            <a:stCxn id="4" idx="3"/>
            <a:endCxn id="9" idx="1"/>
          </p:cNvCxnSpPr>
          <p:nvPr/>
        </p:nvCxnSpPr>
        <p:spPr>
          <a:xfrm>
            <a:off x="1916216" y="1974193"/>
            <a:ext cx="494781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E6432B9D-2C41-A8C5-7547-28F5C91B67DC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5901661" y="1628044"/>
            <a:ext cx="1549091" cy="978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422B156E-DFD4-E774-FCCD-EAFDE9E66498}"/>
              </a:ext>
            </a:extLst>
          </p:cNvPr>
          <p:cNvSpPr txBox="1"/>
          <p:nvPr/>
        </p:nvSpPr>
        <p:spPr>
          <a:xfrm>
            <a:off x="778148" y="3047311"/>
            <a:ext cx="11941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Servicio </a:t>
            </a:r>
            <a:r>
              <a:rPr lang="es-ES" sz="2000" noProof="0" dirty="0" err="1">
                <a:solidFill>
                  <a:srgbClr val="B80539"/>
                </a:solidFill>
                <a:latin typeface="Gill Sans MT" panose="020B0502020104020203" pitchFamily="34" charset="0"/>
              </a:rPr>
              <a:t>ii</a:t>
            </a:r>
            <a:endParaRPr lang="es-ES" sz="20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6AE7BA4-E965-3008-C43B-72359E3E4070}"/>
              </a:ext>
            </a:extLst>
          </p:cNvPr>
          <p:cNvSpPr txBox="1"/>
          <p:nvPr/>
        </p:nvSpPr>
        <p:spPr>
          <a:xfrm>
            <a:off x="2410192" y="2702140"/>
            <a:ext cx="3491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Cargos </a:t>
            </a:r>
            <a:r>
              <a:rPr lang="es-ES" sz="2000" noProof="0">
                <a:solidFill>
                  <a:srgbClr val="B80539"/>
                </a:solidFill>
                <a:latin typeface="Gill Sans MT" panose="020B0502020104020203" pitchFamily="34" charset="0"/>
              </a:rPr>
              <a:t>eficientes (</a:t>
            </a:r>
            <a:r>
              <a:rPr lang="en-GB" sz="2000" i="1">
                <a:solidFill>
                  <a:srgbClr val="B80539"/>
                </a:solidFill>
                <a:latin typeface="Gill Sans MT" panose="020B0502020104020203" pitchFamily="34" charset="0"/>
              </a:rPr>
              <a:t>cost-reflective</a:t>
            </a:r>
            <a:r>
              <a:rPr lang="es-ES" sz="2000" noProof="0">
                <a:solidFill>
                  <a:srgbClr val="B80539"/>
                </a:solidFill>
                <a:latin typeface="Gill Sans MT" panose="020B0502020104020203" pitchFamily="34" charset="0"/>
              </a:rPr>
              <a:t>)</a:t>
            </a:r>
            <a:endParaRPr lang="es-ES" sz="20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06A598C-E887-CE6E-B4CF-C1D6933E3917}"/>
              </a:ext>
            </a:extLst>
          </p:cNvPr>
          <p:cNvSpPr txBox="1"/>
          <p:nvPr/>
        </p:nvSpPr>
        <p:spPr>
          <a:xfrm>
            <a:off x="2410997" y="3392482"/>
            <a:ext cx="3489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B80539"/>
                </a:solidFill>
                <a:latin typeface="Gill Sans MT" panose="020B0502020104020203" pitchFamily="34" charset="0"/>
              </a:rPr>
              <a:t>Cargos </a:t>
            </a:r>
            <a:r>
              <a:rPr lang="es-ES" sz="2000" noProof="0">
                <a:solidFill>
                  <a:srgbClr val="B80539"/>
                </a:solidFill>
                <a:latin typeface="Gill Sans MT" panose="020B0502020104020203" pitchFamily="34" charset="0"/>
              </a:rPr>
              <a:t>residuales (</a:t>
            </a:r>
            <a:r>
              <a:rPr lang="en-GB" sz="2000" i="1">
                <a:solidFill>
                  <a:srgbClr val="B80539"/>
                </a:solidFill>
                <a:latin typeface="Gill Sans MT" panose="020B0502020104020203" pitchFamily="34" charset="0"/>
              </a:rPr>
              <a:t>cost-recovery</a:t>
            </a:r>
            <a:r>
              <a:rPr lang="es-ES" sz="2000" noProof="0">
                <a:solidFill>
                  <a:srgbClr val="B80539"/>
                </a:solidFill>
                <a:latin typeface="Gill Sans MT" panose="020B0502020104020203" pitchFamily="34" charset="0"/>
              </a:rPr>
              <a:t>)</a:t>
            </a:r>
            <a:endParaRPr lang="es-ES" sz="20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41" name="Connettore 2 40">
            <a:extLst>
              <a:ext uri="{FF2B5EF4-FFF2-40B4-BE49-F238E27FC236}">
                <a16:creationId xmlns:a16="http://schemas.microsoft.com/office/drawing/2014/main" id="{2FFEC4CA-9203-60BD-1C27-060E73F5EF53}"/>
              </a:ext>
            </a:extLst>
          </p:cNvPr>
          <p:cNvCxnSpPr>
            <a:stCxn id="37" idx="3"/>
            <a:endCxn id="38" idx="1"/>
          </p:cNvCxnSpPr>
          <p:nvPr/>
        </p:nvCxnSpPr>
        <p:spPr>
          <a:xfrm flipV="1">
            <a:off x="1972321" y="2902195"/>
            <a:ext cx="437871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D540ECB1-84FE-FB1F-3C3B-64ECB22FD340}"/>
              </a:ext>
            </a:extLst>
          </p:cNvPr>
          <p:cNvCxnSpPr>
            <a:cxnSpLocks/>
            <a:stCxn id="37" idx="3"/>
            <a:endCxn id="39" idx="1"/>
          </p:cNvCxnSpPr>
          <p:nvPr/>
        </p:nvCxnSpPr>
        <p:spPr>
          <a:xfrm>
            <a:off x="1972321" y="3247366"/>
            <a:ext cx="438676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21D652EC-149D-672C-49F8-A36A8E3C20FC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5901661" y="2902195"/>
            <a:ext cx="1549091" cy="225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AEA3091A-A8FC-BB0D-7C79-0ACB70B73664}"/>
              </a:ext>
            </a:extLst>
          </p:cNvPr>
          <p:cNvSpPr txBox="1"/>
          <p:nvPr/>
        </p:nvSpPr>
        <p:spPr>
          <a:xfrm>
            <a:off x="778148" y="4341495"/>
            <a:ext cx="1250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rgbClr val="64A5DD"/>
                </a:solidFill>
                <a:latin typeface="Gill Sans MT" panose="020B0502020104020203" pitchFamily="34" charset="0"/>
              </a:rPr>
              <a:t>Servicio </a:t>
            </a:r>
            <a:r>
              <a:rPr lang="es-ES" sz="2000" noProof="0" dirty="0" err="1">
                <a:solidFill>
                  <a:srgbClr val="64A5DD"/>
                </a:solidFill>
                <a:latin typeface="Gill Sans MT" panose="020B0502020104020203" pitchFamily="34" charset="0"/>
              </a:rPr>
              <a:t>iii</a:t>
            </a:r>
            <a:endParaRPr lang="es-ES" sz="2000" noProof="0" dirty="0">
              <a:solidFill>
                <a:srgbClr val="64A5DD"/>
              </a:solidFill>
              <a:latin typeface="Gill Sans MT" panose="020B0502020104020203" pitchFamily="34" charset="0"/>
            </a:endParaRP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73E00613-875E-D9E6-B47B-EF5CBD8A64DC}"/>
              </a:ext>
            </a:extLst>
          </p:cNvPr>
          <p:cNvSpPr txBox="1"/>
          <p:nvPr/>
        </p:nvSpPr>
        <p:spPr>
          <a:xfrm>
            <a:off x="2410192" y="3996324"/>
            <a:ext cx="3491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64A5DD"/>
                </a:solidFill>
                <a:latin typeface="Gill Sans MT" panose="020B0502020104020203" pitchFamily="34" charset="0"/>
              </a:rPr>
              <a:t>Cargos </a:t>
            </a:r>
            <a:r>
              <a:rPr lang="es-ES" sz="2000" noProof="0">
                <a:solidFill>
                  <a:srgbClr val="64A5DD"/>
                </a:solidFill>
                <a:latin typeface="Gill Sans MT" panose="020B0502020104020203" pitchFamily="34" charset="0"/>
              </a:rPr>
              <a:t>eficientes (</a:t>
            </a:r>
            <a:r>
              <a:rPr lang="en-GB" sz="2000" i="1">
                <a:solidFill>
                  <a:srgbClr val="64A5DD"/>
                </a:solidFill>
                <a:latin typeface="Gill Sans MT" panose="020B0502020104020203" pitchFamily="34" charset="0"/>
              </a:rPr>
              <a:t>cost-reflective</a:t>
            </a:r>
            <a:r>
              <a:rPr lang="es-ES" sz="2000" noProof="0">
                <a:solidFill>
                  <a:srgbClr val="64A5DD"/>
                </a:solidFill>
                <a:latin typeface="Gill Sans MT" panose="020B0502020104020203" pitchFamily="34" charset="0"/>
              </a:rPr>
              <a:t>)</a:t>
            </a:r>
            <a:endParaRPr lang="es-ES" sz="2000" noProof="0" dirty="0">
              <a:solidFill>
                <a:srgbClr val="64A5DD"/>
              </a:solidFill>
              <a:latin typeface="Gill Sans MT" panose="020B0502020104020203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1AEA5E88-7F61-5B98-21F5-5B2420D80D08}"/>
              </a:ext>
            </a:extLst>
          </p:cNvPr>
          <p:cNvSpPr txBox="1"/>
          <p:nvPr/>
        </p:nvSpPr>
        <p:spPr>
          <a:xfrm>
            <a:off x="2410997" y="4686666"/>
            <a:ext cx="34898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rgbClr val="64A5DD"/>
                </a:solidFill>
                <a:latin typeface="Gill Sans MT" panose="020B0502020104020203" pitchFamily="34" charset="0"/>
              </a:rPr>
              <a:t>Cargos residuales (</a:t>
            </a:r>
            <a:r>
              <a:rPr lang="en-GB" sz="2000" i="1" dirty="0">
                <a:solidFill>
                  <a:srgbClr val="64A5DD"/>
                </a:solidFill>
                <a:latin typeface="Gill Sans MT" panose="020B0502020104020203" pitchFamily="34" charset="0"/>
              </a:rPr>
              <a:t>cost-recovery</a:t>
            </a:r>
            <a:r>
              <a:rPr lang="es-ES" sz="2000" noProof="0" dirty="0">
                <a:solidFill>
                  <a:srgbClr val="64A5DD"/>
                </a:solidFill>
                <a:latin typeface="Gill Sans MT" panose="020B0502020104020203" pitchFamily="34" charset="0"/>
              </a:rPr>
              <a:t>)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6A162AF9-0D12-F145-B3D8-CADF719DDEE6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 flipV="1">
            <a:off x="2028427" y="4196379"/>
            <a:ext cx="381765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>
            <a:extLst>
              <a:ext uri="{FF2B5EF4-FFF2-40B4-BE49-F238E27FC236}">
                <a16:creationId xmlns:a16="http://schemas.microsoft.com/office/drawing/2014/main" id="{4D5F8CAB-CA8A-A8F0-47CB-D315FC15EB4F}"/>
              </a:ext>
            </a:extLst>
          </p:cNvPr>
          <p:cNvCxnSpPr>
            <a:cxnSpLocks/>
            <a:stCxn id="44" idx="3"/>
            <a:endCxn id="46" idx="1"/>
          </p:cNvCxnSpPr>
          <p:nvPr/>
        </p:nvCxnSpPr>
        <p:spPr>
          <a:xfrm>
            <a:off x="2028427" y="4541550"/>
            <a:ext cx="382570" cy="345171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EC479140-762D-DB0D-9759-54E09F4ACAB2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5901661" y="4196379"/>
            <a:ext cx="1549091" cy="0"/>
          </a:xfrm>
          <a:prstGeom prst="straightConnector1">
            <a:avLst/>
          </a:prstGeom>
          <a:ln>
            <a:solidFill>
              <a:srgbClr val="00319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151A4913-768A-E85B-E06F-BF5EA06E70BA}"/>
              </a:ext>
            </a:extLst>
          </p:cNvPr>
          <p:cNvSpPr txBox="1"/>
          <p:nvPr/>
        </p:nvSpPr>
        <p:spPr>
          <a:xfrm>
            <a:off x="5650552" y="5484061"/>
            <a:ext cx="20156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0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Cargos residuales</a:t>
            </a:r>
          </a:p>
          <a:p>
            <a:pPr algn="ctr"/>
            <a:r>
              <a:rPr lang="es-ES" sz="2000" dirty="0">
                <a:solidFill>
                  <a:schemeClr val="accent6"/>
                </a:solidFill>
                <a:latin typeface="Gill Sans MT" panose="020B0502020104020203" pitchFamily="34" charset="0"/>
              </a:rPr>
              <a:t>totales</a:t>
            </a:r>
            <a:endParaRPr lang="es-ES" sz="2000" noProof="0" dirty="0">
              <a:solidFill>
                <a:schemeClr val="accent6"/>
              </a:solidFill>
              <a:latin typeface="Gill Sans MT" panose="020B0502020104020203" pitchFamily="34" charset="0"/>
            </a:endParaRP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5092D5F8-D3E2-EB87-B5EA-C211B1389C2B}"/>
              </a:ext>
            </a:extLst>
          </p:cNvPr>
          <p:cNvSpPr txBox="1"/>
          <p:nvPr/>
        </p:nvSpPr>
        <p:spPr>
          <a:xfrm>
            <a:off x="8544272" y="5239638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Estabilización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D5CEB505-47A3-3A51-AE97-351D4223DFD4}"/>
              </a:ext>
            </a:extLst>
          </p:cNvPr>
          <p:cNvSpPr txBox="1"/>
          <p:nvPr/>
        </p:nvSpPr>
        <p:spPr>
          <a:xfrm>
            <a:off x="8544272" y="6021288"/>
            <a:ext cx="2770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noProof="0" dirty="0">
                <a:solidFill>
                  <a:schemeClr val="accent6"/>
                </a:solidFill>
                <a:latin typeface="Gill Sans MT" panose="020B0502020104020203" pitchFamily="34" charset="0"/>
              </a:rPr>
              <a:t>Exenciones y descuentos</a:t>
            </a:r>
          </a:p>
        </p:txBody>
      </p:sp>
      <p:cxnSp>
        <p:nvCxnSpPr>
          <p:cNvPr id="54" name="Connettore 2 53">
            <a:extLst>
              <a:ext uri="{FF2B5EF4-FFF2-40B4-BE49-F238E27FC236}">
                <a16:creationId xmlns:a16="http://schemas.microsoft.com/office/drawing/2014/main" id="{C1B56559-AE77-DA4C-4BA3-40A015AD8B6D}"/>
              </a:ext>
            </a:extLst>
          </p:cNvPr>
          <p:cNvCxnSpPr>
            <a:cxnSpLocks/>
            <a:stCxn id="51" idx="3"/>
            <a:endCxn id="52" idx="1"/>
          </p:cNvCxnSpPr>
          <p:nvPr/>
        </p:nvCxnSpPr>
        <p:spPr>
          <a:xfrm flipV="1">
            <a:off x="7666232" y="5439693"/>
            <a:ext cx="878040" cy="398311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>
            <a:extLst>
              <a:ext uri="{FF2B5EF4-FFF2-40B4-BE49-F238E27FC236}">
                <a16:creationId xmlns:a16="http://schemas.microsoft.com/office/drawing/2014/main" id="{7BD382E7-AAF8-36CD-CEA6-601E8D819C82}"/>
              </a:ext>
            </a:extLst>
          </p:cNvPr>
          <p:cNvCxnSpPr>
            <a:cxnSpLocks/>
            <a:stCxn id="51" idx="3"/>
            <a:endCxn id="53" idx="1"/>
          </p:cNvCxnSpPr>
          <p:nvPr/>
        </p:nvCxnSpPr>
        <p:spPr>
          <a:xfrm>
            <a:off x="7666232" y="5838004"/>
            <a:ext cx="878040" cy="383339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a gomito 60">
            <a:extLst>
              <a:ext uri="{FF2B5EF4-FFF2-40B4-BE49-F238E27FC236}">
                <a16:creationId xmlns:a16="http://schemas.microsoft.com/office/drawing/2014/main" id="{3956EC8B-6DEF-3BD2-A52C-F270AADD24BC}"/>
              </a:ext>
            </a:extLst>
          </p:cNvPr>
          <p:cNvCxnSpPr>
            <a:stCxn id="9" idx="3"/>
            <a:endCxn id="51" idx="0"/>
          </p:cNvCxnSpPr>
          <p:nvPr/>
        </p:nvCxnSpPr>
        <p:spPr>
          <a:xfrm>
            <a:off x="5900862" y="2319364"/>
            <a:ext cx="828000" cy="3164697"/>
          </a:xfrm>
          <a:prstGeom prst="bentConnector2">
            <a:avLst/>
          </a:prstGeom>
          <a:ln>
            <a:solidFill>
              <a:srgbClr val="003198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a gomito 61">
            <a:extLst>
              <a:ext uri="{FF2B5EF4-FFF2-40B4-BE49-F238E27FC236}">
                <a16:creationId xmlns:a16="http://schemas.microsoft.com/office/drawing/2014/main" id="{214D426F-B640-46D0-85C0-373360F15719}"/>
              </a:ext>
            </a:extLst>
          </p:cNvPr>
          <p:cNvCxnSpPr>
            <a:cxnSpLocks/>
            <a:stCxn id="39" idx="3"/>
            <a:endCxn id="51" idx="0"/>
          </p:cNvCxnSpPr>
          <p:nvPr/>
        </p:nvCxnSpPr>
        <p:spPr>
          <a:xfrm>
            <a:off x="5900862" y="3592537"/>
            <a:ext cx="756000" cy="1891524"/>
          </a:xfrm>
          <a:prstGeom prst="bentConnector2">
            <a:avLst/>
          </a:prstGeom>
          <a:ln>
            <a:solidFill>
              <a:srgbClr val="B80539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a gomito 64">
            <a:extLst>
              <a:ext uri="{FF2B5EF4-FFF2-40B4-BE49-F238E27FC236}">
                <a16:creationId xmlns:a16="http://schemas.microsoft.com/office/drawing/2014/main" id="{8867019A-D68B-31B5-A684-CE650A9F75F3}"/>
              </a:ext>
            </a:extLst>
          </p:cNvPr>
          <p:cNvCxnSpPr>
            <a:cxnSpLocks/>
            <a:stCxn id="46" idx="3"/>
            <a:endCxn id="51" idx="0"/>
          </p:cNvCxnSpPr>
          <p:nvPr/>
        </p:nvCxnSpPr>
        <p:spPr>
          <a:xfrm>
            <a:off x="5900862" y="4886721"/>
            <a:ext cx="684000" cy="597340"/>
          </a:xfrm>
          <a:prstGeom prst="bentConnector2">
            <a:avLst/>
          </a:prstGeom>
          <a:ln>
            <a:solidFill>
              <a:srgbClr val="64A5DD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4E8B5C35-05AD-833C-4C7D-AB725E441BFC}"/>
              </a:ext>
            </a:extLst>
          </p:cNvPr>
          <p:cNvSpPr txBox="1"/>
          <p:nvPr/>
        </p:nvSpPr>
        <p:spPr>
          <a:xfrm>
            <a:off x="5813309" y="6165304"/>
            <a:ext cx="172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chemeClr val="accent6"/>
                </a:solidFill>
                <a:latin typeface="Gill Sans MT" panose="020B0502020104020203" pitchFamily="34" charset="0"/>
              </a:rPr>
              <a:t>€/kWh, €/kW-mes, €</a:t>
            </a:r>
          </a:p>
        </p:txBody>
      </p:sp>
      <p:sp>
        <p:nvSpPr>
          <p:cNvPr id="33" name="CasellaDiTesto 9">
            <a:extLst>
              <a:ext uri="{FF2B5EF4-FFF2-40B4-BE49-F238E27FC236}">
                <a16:creationId xmlns:a16="http://schemas.microsoft.com/office/drawing/2014/main" id="{24A9B707-0679-4029-9064-5B8FE151581B}"/>
              </a:ext>
            </a:extLst>
          </p:cNvPr>
          <p:cNvSpPr txBox="1"/>
          <p:nvPr/>
        </p:nvSpPr>
        <p:spPr>
          <a:xfrm>
            <a:off x="7450752" y="1258712"/>
            <a:ext cx="25698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rgbClr val="003198"/>
                </a:solidFill>
                <a:latin typeface="Gill Sans MT" panose="020B0502020104020203" pitchFamily="34" charset="0"/>
              </a:rPr>
              <a:t>€/kWh, €/kW</a:t>
            </a:r>
          </a:p>
          <a:p>
            <a:pPr algn="ctr"/>
            <a:r>
              <a:rPr lang="es-ES" sz="1400" dirty="0">
                <a:solidFill>
                  <a:srgbClr val="003198"/>
                </a:solidFill>
                <a:latin typeface="Gill Sans MT" panose="020B0502020104020203" pitchFamily="34" charset="0"/>
              </a:rPr>
              <a:t>generación / demanda</a:t>
            </a:r>
          </a:p>
          <a:p>
            <a:pPr algn="ctr"/>
            <a:r>
              <a:rPr lang="es-ES" sz="1400" dirty="0">
                <a:solidFill>
                  <a:srgbClr val="003198"/>
                </a:solidFill>
                <a:latin typeface="Gill Sans MT" panose="020B0502020104020203" pitchFamily="34" charset="0"/>
              </a:rPr>
              <a:t> granularidad temporal y espacial</a:t>
            </a:r>
            <a:endParaRPr lang="es-ES" sz="1400" noProof="0" dirty="0">
              <a:solidFill>
                <a:srgbClr val="003198"/>
              </a:solidFill>
              <a:latin typeface="Gill Sans MT" panose="020B0502020104020203" pitchFamily="34" charset="0"/>
            </a:endParaRPr>
          </a:p>
        </p:txBody>
      </p:sp>
      <p:sp>
        <p:nvSpPr>
          <p:cNvPr id="34" name="CasellaDiTesto 39">
            <a:extLst>
              <a:ext uri="{FF2B5EF4-FFF2-40B4-BE49-F238E27FC236}">
                <a16:creationId xmlns:a16="http://schemas.microsoft.com/office/drawing/2014/main" id="{C019C200-496C-4D03-96E7-FEF84AFF08C0}"/>
              </a:ext>
            </a:extLst>
          </p:cNvPr>
          <p:cNvSpPr txBox="1"/>
          <p:nvPr/>
        </p:nvSpPr>
        <p:spPr>
          <a:xfrm>
            <a:off x="7450752" y="2533088"/>
            <a:ext cx="25698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rgbClr val="B80539"/>
                </a:solidFill>
                <a:latin typeface="Gill Sans MT" panose="020B0502020104020203" pitchFamily="34" charset="0"/>
              </a:rPr>
              <a:t>€/kWh, €/kW</a:t>
            </a:r>
            <a:endParaRPr lang="es-ES" sz="1400" dirty="0">
              <a:solidFill>
                <a:srgbClr val="003198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s-ES" sz="1400" dirty="0">
                <a:solidFill>
                  <a:srgbClr val="B80539"/>
                </a:solidFill>
                <a:latin typeface="Gill Sans MT" panose="020B0502020104020203" pitchFamily="34" charset="0"/>
              </a:rPr>
              <a:t>generación / demanda</a:t>
            </a:r>
          </a:p>
          <a:p>
            <a:pPr algn="ctr"/>
            <a:r>
              <a:rPr lang="es-ES" sz="1400" dirty="0">
                <a:solidFill>
                  <a:srgbClr val="B80539"/>
                </a:solidFill>
                <a:latin typeface="Gill Sans MT" panose="020B0502020104020203" pitchFamily="34" charset="0"/>
              </a:rPr>
              <a:t> granularidad temporal y espacial</a:t>
            </a:r>
            <a:endParaRPr lang="es-ES" sz="1400" noProof="0" dirty="0">
              <a:solidFill>
                <a:srgbClr val="B80539"/>
              </a:solidFill>
              <a:latin typeface="Gill Sans MT" panose="020B0502020104020203" pitchFamily="34" charset="0"/>
            </a:endParaRPr>
          </a:p>
        </p:txBody>
      </p:sp>
      <p:sp>
        <p:nvSpPr>
          <p:cNvPr id="35" name="CasellaDiTesto 46">
            <a:extLst>
              <a:ext uri="{FF2B5EF4-FFF2-40B4-BE49-F238E27FC236}">
                <a16:creationId xmlns:a16="http://schemas.microsoft.com/office/drawing/2014/main" id="{7058F7C9-9F46-42AD-A7A9-6F8BF2AD9525}"/>
              </a:ext>
            </a:extLst>
          </p:cNvPr>
          <p:cNvSpPr txBox="1"/>
          <p:nvPr/>
        </p:nvSpPr>
        <p:spPr>
          <a:xfrm>
            <a:off x="7450752" y="3829232"/>
            <a:ext cx="25698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400" dirty="0">
                <a:solidFill>
                  <a:srgbClr val="64A5DD"/>
                </a:solidFill>
                <a:latin typeface="Gill Sans MT" panose="020B0502020104020203" pitchFamily="34" charset="0"/>
              </a:rPr>
              <a:t>€/kWh, €/kW</a:t>
            </a:r>
            <a:endParaRPr lang="es-ES" sz="1400" dirty="0">
              <a:solidFill>
                <a:srgbClr val="003198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s-ES" sz="1400" dirty="0">
                <a:solidFill>
                  <a:srgbClr val="64A5DD"/>
                </a:solidFill>
                <a:latin typeface="Gill Sans MT" panose="020B0502020104020203" pitchFamily="34" charset="0"/>
              </a:rPr>
              <a:t>generación / demanda</a:t>
            </a:r>
          </a:p>
          <a:p>
            <a:pPr algn="ctr"/>
            <a:r>
              <a:rPr lang="es-ES" sz="1400" dirty="0">
                <a:solidFill>
                  <a:srgbClr val="64A5DD"/>
                </a:solidFill>
                <a:latin typeface="Gill Sans MT" panose="020B0502020104020203" pitchFamily="34" charset="0"/>
              </a:rPr>
              <a:t> granularidad temporal y espacial</a:t>
            </a:r>
            <a:endParaRPr lang="es-ES" sz="1400" noProof="0" dirty="0">
              <a:solidFill>
                <a:srgbClr val="64A5DD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869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902FB-6E16-7605-BFC2-1C4A8AD669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C09507-E7D0-D5B0-5AE4-D4537CD68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Teoría y experiencias europeas sobre</a:t>
            </a:r>
          </a:p>
          <a:p>
            <a:r>
              <a:rPr lang="es-ES" dirty="0"/>
              <a:t>asignación eficiente</a:t>
            </a:r>
          </a:p>
        </p:txBody>
      </p:sp>
    </p:spTree>
    <p:extLst>
      <p:ext uri="{BB962C8B-B14F-4D97-AF65-F5344CB8AC3E}">
        <p14:creationId xmlns:p14="http://schemas.microsoft.com/office/powerpoint/2010/main" val="277021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asignación eficiente</a:t>
            </a:r>
            <a:br>
              <a:rPr lang="es-ES" sz="2800" dirty="0"/>
            </a:br>
            <a:r>
              <a:rPr lang="es-ES" dirty="0"/>
              <a:t>Capacidad de balance </a:t>
            </a: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4797152"/>
            <a:ext cx="10801200" cy="50961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US" sz="1050" i="1" dirty="0">
                <a:latin typeface="Gill Sans MT"/>
              </a:rPr>
              <a:t>El Código de Red de Balance </a:t>
            </a:r>
            <a:r>
              <a:rPr lang="en-US" sz="1050" i="1" dirty="0" err="1">
                <a:latin typeface="Gill Sans MT"/>
              </a:rPr>
              <a:t>Eléctrico</a:t>
            </a:r>
            <a:r>
              <a:rPr lang="en-US" sz="1050" i="1" dirty="0">
                <a:latin typeface="Gill Sans MT"/>
              </a:rPr>
              <a:t> </a:t>
            </a:r>
            <a:r>
              <a:rPr lang="en-US" sz="1050" i="1" dirty="0" err="1">
                <a:latin typeface="Gill Sans MT"/>
              </a:rPr>
              <a:t>establece</a:t>
            </a:r>
            <a:r>
              <a:rPr lang="en-US" sz="1050" i="1" dirty="0">
                <a:latin typeface="Gill Sans MT"/>
              </a:rPr>
              <a:t> que:</a:t>
            </a:r>
            <a:br>
              <a:rPr lang="en-US" sz="1050" i="1" dirty="0">
                <a:latin typeface="Gill Sans MT"/>
              </a:rPr>
            </a:br>
            <a:r>
              <a:rPr lang="en-US" sz="1050" dirty="0">
                <a:latin typeface="Gill Sans MT"/>
              </a:rPr>
              <a:t>"</a:t>
            </a:r>
            <a:r>
              <a:rPr lang="es-CR" sz="1050" dirty="0">
                <a:latin typeface="Gill Sans MT"/>
              </a:rPr>
              <a:t>Cada GRT podrá elaborar una propuesta relativa a un mecanismo de liquidación adicional independiente de la liquidación de los desvíos, para liquidar los costes de contratación de la reserva de balance conforme.... así como los costes administrativos y otros costes relacionados con el balance. </a:t>
            </a:r>
            <a:r>
              <a:rPr lang="es-CR" sz="1050" u="sng" dirty="0">
                <a:latin typeface="Gill Sans MT"/>
              </a:rPr>
              <a:t>El mecanismo de liquidación adicional será aplicable a los sujetos de liquidación responsables del balance</a:t>
            </a:r>
            <a:r>
              <a:rPr lang="es-CR" sz="1050" dirty="0">
                <a:latin typeface="Gill Sans MT"/>
              </a:rPr>
              <a:t>. Esto se logrará preferiblemente con la i</a:t>
            </a:r>
            <a:r>
              <a:rPr lang="es-CR" sz="1050" u="sng" dirty="0">
                <a:latin typeface="Gill Sans MT"/>
              </a:rPr>
              <a:t>ntroducción de una función de fijación de precios en situaciones de escasez</a:t>
            </a:r>
            <a:r>
              <a:rPr lang="en-US" sz="1050" dirty="0">
                <a:latin typeface="Gill Sans MT"/>
              </a:rPr>
              <a:t>"</a:t>
            </a:r>
            <a:endParaRPr lang="en-US" sz="1050" dirty="0"/>
          </a:p>
          <a:p>
            <a:pPr marL="227965" indent="-227965"/>
            <a:r>
              <a:rPr lang="en-US" sz="1050" dirty="0">
                <a:latin typeface="Gill Sans MT"/>
              </a:rPr>
              <a:t>Una </a:t>
            </a:r>
            <a:r>
              <a:rPr lang="en-US" sz="1050" dirty="0" err="1">
                <a:latin typeface="Gill Sans MT"/>
              </a:rPr>
              <a:t>opción</a:t>
            </a:r>
            <a:r>
              <a:rPr lang="en-US" sz="1050" dirty="0">
                <a:latin typeface="Gill Sans MT"/>
              </a:rPr>
              <a:t> es </a:t>
            </a:r>
            <a:r>
              <a:rPr lang="en-US" sz="1050" dirty="0" err="1">
                <a:latin typeface="Gill Sans MT"/>
              </a:rPr>
              <a:t>introducir</a:t>
            </a:r>
            <a:r>
              <a:rPr lang="en-US" sz="1050" dirty="0">
                <a:latin typeface="Gill Sans MT"/>
              </a:rPr>
              <a:t> un “cargo” </a:t>
            </a:r>
            <a:r>
              <a:rPr lang="en-US" sz="1050" dirty="0" err="1">
                <a:latin typeface="Gill Sans MT"/>
              </a:rPr>
              <a:t>administrativo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en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el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precio</a:t>
            </a:r>
            <a:r>
              <a:rPr lang="en-US" sz="1050" dirty="0">
                <a:latin typeface="Gill Sans MT"/>
              </a:rPr>
              <a:t> de la </a:t>
            </a:r>
            <a:r>
              <a:rPr lang="en-US" sz="1050" dirty="0" err="1">
                <a:latin typeface="Gill Sans MT"/>
              </a:rPr>
              <a:t>energía</a:t>
            </a:r>
            <a:r>
              <a:rPr lang="en-US" sz="1050" dirty="0">
                <a:latin typeface="Gill Sans MT"/>
              </a:rPr>
              <a:t> del </a:t>
            </a:r>
            <a:r>
              <a:rPr lang="en-US" sz="1050" dirty="0" err="1">
                <a:latin typeface="Gill Sans MT"/>
              </a:rPr>
              <a:t>desvíos</a:t>
            </a:r>
            <a:r>
              <a:rPr lang="en-US" sz="1050" dirty="0">
                <a:latin typeface="Gill Sans MT"/>
              </a:rPr>
              <a:t> que, </a:t>
            </a:r>
            <a:r>
              <a:rPr lang="en-US" sz="1050" dirty="0" err="1">
                <a:latin typeface="Gill Sans MT"/>
              </a:rPr>
              <a:t>basándose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en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los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conceptos</a:t>
            </a:r>
            <a:r>
              <a:rPr lang="en-US" sz="1050" dirty="0">
                <a:latin typeface="Gill Sans MT"/>
              </a:rPr>
              <a:t> de Valor de la Energía No </a:t>
            </a:r>
            <a:r>
              <a:rPr lang="en-US" sz="1050" dirty="0" err="1">
                <a:latin typeface="Gill Sans MT"/>
              </a:rPr>
              <a:t>Suministrada</a:t>
            </a:r>
            <a:r>
              <a:rPr lang="en-US" sz="1050" dirty="0">
                <a:latin typeface="Gill Sans MT"/>
              </a:rPr>
              <a:t> (VOLL) y </a:t>
            </a:r>
            <a:r>
              <a:rPr lang="en-US" sz="1050" dirty="0" err="1">
                <a:latin typeface="Gill Sans MT"/>
              </a:rPr>
              <a:t>probabilidad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pérdida</a:t>
            </a:r>
            <a:r>
              <a:rPr lang="en-US" sz="1050" dirty="0">
                <a:latin typeface="Gill Sans MT"/>
              </a:rPr>
              <a:t> de carga (LOLP), </a:t>
            </a:r>
            <a:r>
              <a:rPr lang="en-US" sz="1050" dirty="0" err="1">
                <a:latin typeface="Gill Sans MT"/>
              </a:rPr>
              <a:t>pretende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simular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el</a:t>
            </a:r>
            <a:r>
              <a:rPr lang="en-US" sz="1050" dirty="0">
                <a:latin typeface="Gill Sans MT"/>
              </a:rPr>
              <a:t> valor de </a:t>
            </a:r>
            <a:r>
              <a:rPr lang="en-US" sz="1050" dirty="0" err="1">
                <a:latin typeface="Gill Sans MT"/>
              </a:rPr>
              <a:t>escasez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en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momentos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márgenes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reserva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reducidos</a:t>
            </a:r>
            <a:r>
              <a:rPr lang="en-US" sz="1050" dirty="0">
                <a:latin typeface="Gill Sans MT"/>
              </a:rPr>
              <a:t>. Este </a:t>
            </a:r>
            <a:r>
              <a:rPr lang="en-US" sz="1050" dirty="0" err="1">
                <a:latin typeface="Gill Sans MT"/>
              </a:rPr>
              <a:t>modelo</a:t>
            </a:r>
            <a:r>
              <a:rPr lang="en-US" sz="1050" dirty="0">
                <a:latin typeface="Gill Sans MT"/>
              </a:rPr>
              <a:t>, </a:t>
            </a:r>
            <a:r>
              <a:rPr lang="en-US" sz="1050" dirty="0" err="1">
                <a:latin typeface="Gill Sans MT"/>
              </a:rPr>
              <a:t>conocido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como</a:t>
            </a:r>
            <a:r>
              <a:rPr lang="en-US" sz="1050" dirty="0">
                <a:latin typeface="Gill Sans MT"/>
              </a:rPr>
              <a:t> Curva de </a:t>
            </a:r>
            <a:r>
              <a:rPr lang="en-US" sz="1050" dirty="0" err="1">
                <a:latin typeface="Gill Sans MT"/>
              </a:rPr>
              <a:t>Demanda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Reserva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Operativa</a:t>
            </a:r>
            <a:r>
              <a:rPr lang="en-US" sz="1050" dirty="0">
                <a:latin typeface="Gill Sans MT"/>
              </a:rPr>
              <a:t> (ORDC), se </a:t>
            </a:r>
            <a:r>
              <a:rPr lang="en-US" sz="1050" dirty="0" err="1">
                <a:latin typeface="Gill Sans MT"/>
              </a:rPr>
              <a:t>aplica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actualmente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en</a:t>
            </a:r>
            <a:r>
              <a:rPr lang="en-US" sz="1050" dirty="0">
                <a:latin typeface="Gill Sans MT"/>
              </a:rPr>
              <a:t> Texas (EE. UU.). En Europa, el </a:t>
            </a:r>
            <a:r>
              <a:rPr lang="en-US" sz="1050" dirty="0" err="1">
                <a:latin typeface="Gill Sans MT"/>
              </a:rPr>
              <a:t>regulador</a:t>
            </a:r>
            <a:r>
              <a:rPr lang="en-US" sz="1050" dirty="0">
                <a:latin typeface="Gill Sans MT"/>
              </a:rPr>
              <a:t> belga (CREG) ha </a:t>
            </a:r>
            <a:r>
              <a:rPr lang="en-US" sz="1050" dirty="0" err="1">
                <a:latin typeface="Gill Sans MT"/>
              </a:rPr>
              <a:t>comenzado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recientemente</a:t>
            </a:r>
            <a:r>
              <a:rPr lang="en-US" sz="1050" dirty="0">
                <a:latin typeface="Gill Sans MT"/>
              </a:rPr>
              <a:t> a </a:t>
            </a:r>
            <a:r>
              <a:rPr lang="en-US" sz="1050" dirty="0" err="1">
                <a:latin typeface="Gill Sans MT"/>
              </a:rPr>
              <a:t>analizar</a:t>
            </a:r>
            <a:r>
              <a:rPr lang="en-US" sz="1050" dirty="0">
                <a:latin typeface="Gill Sans MT"/>
              </a:rPr>
              <a:t> la </a:t>
            </a:r>
            <a:r>
              <a:rPr lang="en-US" sz="1050" dirty="0" err="1">
                <a:latin typeface="Gill Sans MT"/>
              </a:rPr>
              <a:t>aplicabilidad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este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modelo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en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su</a:t>
            </a:r>
            <a:r>
              <a:rPr lang="en-US" sz="1050" dirty="0">
                <a:latin typeface="Gill Sans MT"/>
              </a:rPr>
              <a:t> mercado </a:t>
            </a:r>
            <a:r>
              <a:rPr lang="en-US" sz="1050" dirty="0" err="1">
                <a:latin typeface="Gill Sans MT"/>
              </a:rPr>
              <a:t>nacional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como</a:t>
            </a:r>
            <a:r>
              <a:rPr lang="en-US" sz="1050" dirty="0">
                <a:latin typeface="Gill Sans MT"/>
              </a:rPr>
              <a:t> </a:t>
            </a:r>
            <a:r>
              <a:rPr lang="en-US" sz="1050" dirty="0" err="1">
                <a:latin typeface="Gill Sans MT"/>
              </a:rPr>
              <a:t>alternativa</a:t>
            </a:r>
            <a:r>
              <a:rPr lang="en-US" sz="1050" dirty="0">
                <a:latin typeface="Gill Sans MT"/>
              </a:rPr>
              <a:t> a los </a:t>
            </a:r>
            <a:r>
              <a:rPr lang="en-US" sz="1050" dirty="0" err="1">
                <a:latin typeface="Gill Sans MT"/>
              </a:rPr>
              <a:t>mecanismos</a:t>
            </a:r>
            <a:r>
              <a:rPr lang="en-US" sz="1050" dirty="0">
                <a:latin typeface="Gill Sans MT"/>
              </a:rPr>
              <a:t> de </a:t>
            </a:r>
            <a:r>
              <a:rPr lang="en-US" sz="1050" dirty="0" err="1">
                <a:latin typeface="Gill Sans MT"/>
              </a:rPr>
              <a:t>capacidad</a:t>
            </a:r>
            <a:r>
              <a:rPr lang="en-US" sz="1050" dirty="0">
                <a:latin typeface="Gill Sans MT"/>
              </a:rPr>
              <a:t> (CMs).</a:t>
            </a:r>
            <a:endParaRPr lang="en-US" sz="160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1F26A5D-F102-4054-9619-A659AE694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0050398"/>
              </p:ext>
            </p:extLst>
          </p:nvPr>
        </p:nvGraphicFramePr>
        <p:xfrm>
          <a:off x="2783632" y="1262558"/>
          <a:ext cx="6624736" cy="353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038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asignación eficiente</a:t>
            </a:r>
            <a:br>
              <a:rPr lang="es-ES" sz="2800" dirty="0"/>
            </a:br>
            <a:r>
              <a:rPr lang="es-ES" dirty="0"/>
              <a:t>Congestiones en </a:t>
            </a:r>
            <a:r>
              <a:rPr lang="es-ES"/>
              <a:t>la red</a:t>
            </a:r>
            <a:endParaRPr lang="es-ES" dirty="0"/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7CF4C716-CD80-C521-AAD0-5698AFFC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4695456"/>
            <a:ext cx="11305256" cy="1728192"/>
          </a:xfrm>
        </p:spPr>
        <p:txBody>
          <a:bodyPr>
            <a:normAutofit/>
          </a:bodyPr>
          <a:lstStyle/>
          <a:p>
            <a:r>
              <a:rPr lang="es-ES" sz="1400" dirty="0"/>
              <a:t>Bonificaciones por ubicación “</a:t>
            </a:r>
            <a:r>
              <a:rPr lang="es-ES" sz="1400" dirty="0" err="1"/>
              <a:t>adders</a:t>
            </a:r>
            <a:r>
              <a:rPr lang="es-ES" sz="1400" dirty="0"/>
              <a:t>”, peajes de red:</a:t>
            </a:r>
          </a:p>
          <a:p>
            <a:pPr marL="0" indent="0">
              <a:buNone/>
            </a:pPr>
            <a:r>
              <a:rPr lang="es-ES" sz="1050" u="sng" dirty="0"/>
              <a:t>ACER 2025</a:t>
            </a:r>
            <a:r>
              <a:rPr lang="es-ES" sz="1050" dirty="0"/>
              <a:t>: </a:t>
            </a:r>
            <a:r>
              <a:rPr lang="en-US" sz="1050" i="1" dirty="0"/>
              <a:t>Locational signals embedded in </a:t>
            </a:r>
            <a:r>
              <a:rPr lang="en-US" sz="1050" b="1" i="1" dirty="0"/>
              <a:t>connection charges or use-of-network charges </a:t>
            </a:r>
            <a:r>
              <a:rPr lang="en-US" sz="1050" i="1" dirty="0"/>
              <a:t>can enhance the cost-reflectivity of network tariffs and may guide network users to connect to specific grids that are less congested and have more </a:t>
            </a:r>
            <a:r>
              <a:rPr lang="en-US" sz="1050" i="1" dirty="0" err="1"/>
              <a:t>favourable</a:t>
            </a:r>
            <a:r>
              <a:rPr lang="en-US" sz="1050" i="1" dirty="0"/>
              <a:t> tariffs:</a:t>
            </a:r>
          </a:p>
          <a:p>
            <a:r>
              <a:rPr lang="en-US" sz="1050" i="1" dirty="0"/>
              <a:t>DK: Geographically differentiated </a:t>
            </a:r>
            <a:r>
              <a:rPr lang="en-US" sz="1050" i="1" u="sng" dirty="0"/>
              <a:t>network charges </a:t>
            </a:r>
            <a:r>
              <a:rPr lang="en-US" sz="1050" i="1" dirty="0"/>
              <a:t>for producers with lower network charges for areas with high demand surplus</a:t>
            </a:r>
          </a:p>
          <a:p>
            <a:r>
              <a:rPr lang="es-ES" sz="1050" i="1" dirty="0" err="1"/>
              <a:t>Ireland</a:t>
            </a:r>
            <a:r>
              <a:rPr lang="es-ES" sz="1050" i="1" dirty="0"/>
              <a:t>: </a:t>
            </a:r>
            <a:r>
              <a:rPr lang="en-US" sz="1050" i="1" dirty="0"/>
              <a:t>Locational element of the generation charge </a:t>
            </a:r>
            <a:endParaRPr lang="en-US" sz="1600" dirty="0"/>
          </a:p>
          <a:p>
            <a:r>
              <a:rPr lang="en-US" sz="1050" i="1" dirty="0"/>
              <a:t>Norway: Tariffication based on marginal grid losses, differentiated in each network node 	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s-ES" sz="1050" i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FB0A0EC-DEA5-4ED4-BF1C-A71D7B32B8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870842"/>
              </p:ext>
            </p:extLst>
          </p:nvPr>
        </p:nvGraphicFramePr>
        <p:xfrm>
          <a:off x="3976451" y="1196752"/>
          <a:ext cx="5544616" cy="349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992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38FA38-1D21-17A6-CEBB-B90C9E37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s-ES" sz="2400" dirty="0"/>
              <a:t>Teoría y experiencias europeas sobre asignación eficiente</a:t>
            </a:r>
            <a:br>
              <a:rPr lang="es-ES" sz="2400" dirty="0"/>
            </a:br>
            <a:r>
              <a:rPr lang="es-ES" dirty="0"/>
              <a:t>Servicios de ajuste en España y asignación eficiente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C6C5171-74D9-400A-AE21-28D24EADE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573956"/>
              </p:ext>
            </p:extLst>
          </p:nvPr>
        </p:nvGraphicFramePr>
        <p:xfrm>
          <a:off x="301928" y="1268760"/>
          <a:ext cx="11588144" cy="509513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40493">
                  <a:extLst>
                    <a:ext uri="{9D8B030D-6E8A-4147-A177-3AD203B41FA5}">
                      <a16:colId xmlns:a16="http://schemas.microsoft.com/office/drawing/2014/main" val="299150733"/>
                    </a:ext>
                  </a:extLst>
                </a:gridCol>
                <a:gridCol w="1134650">
                  <a:extLst>
                    <a:ext uri="{9D8B030D-6E8A-4147-A177-3AD203B41FA5}">
                      <a16:colId xmlns:a16="http://schemas.microsoft.com/office/drawing/2014/main" val="4219743535"/>
                    </a:ext>
                  </a:extLst>
                </a:gridCol>
                <a:gridCol w="1287571">
                  <a:extLst>
                    <a:ext uri="{9D8B030D-6E8A-4147-A177-3AD203B41FA5}">
                      <a16:colId xmlns:a16="http://schemas.microsoft.com/office/drawing/2014/main" val="1760593620"/>
                    </a:ext>
                  </a:extLst>
                </a:gridCol>
                <a:gridCol w="1172707">
                  <a:extLst>
                    <a:ext uri="{9D8B030D-6E8A-4147-A177-3AD203B41FA5}">
                      <a16:colId xmlns:a16="http://schemas.microsoft.com/office/drawing/2014/main" val="609791912"/>
                    </a:ext>
                  </a:extLst>
                </a:gridCol>
                <a:gridCol w="1406723">
                  <a:extLst>
                    <a:ext uri="{9D8B030D-6E8A-4147-A177-3AD203B41FA5}">
                      <a16:colId xmlns:a16="http://schemas.microsoft.com/office/drawing/2014/main" val="3711016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0906280"/>
                    </a:ext>
                  </a:extLst>
                </a:gridCol>
                <a:gridCol w="1185562">
                  <a:extLst>
                    <a:ext uri="{9D8B030D-6E8A-4147-A177-3AD203B41FA5}">
                      <a16:colId xmlns:a16="http://schemas.microsoft.com/office/drawing/2014/main" val="1858185479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1444596859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1973723051"/>
                    </a:ext>
                  </a:extLst>
                </a:gridCol>
              </a:tblGrid>
              <a:tr h="488869">
                <a:tc>
                  <a:txBody>
                    <a:bodyPr/>
                    <a:lstStyle/>
                    <a:p>
                      <a:r>
                        <a:rPr lang="es-ES" sz="1100" noProof="0" dirty="0"/>
                        <a:t>Servicio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noProof="0" dirty="0" err="1"/>
                        <a:t>aFRR</a:t>
                      </a:r>
                      <a:endParaRPr lang="es-ES" sz="1100" noProof="0" dirty="0"/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noProof="0" dirty="0" err="1"/>
                        <a:t>mFRR</a:t>
                      </a:r>
                      <a:endParaRPr lang="es-ES" sz="1100" noProof="0" dirty="0"/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noProof="0" dirty="0"/>
                        <a:t>RR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noProof="0" dirty="0"/>
                        <a:t>Servicio de Respuesta Activa de la Demanda (SRAD)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noProof="0" dirty="0"/>
                        <a:t>RRTT PDBF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b="1" dirty="0"/>
                        <a:t>Sistema de Reducción Automática de Potencia (</a:t>
                      </a:r>
                      <a:r>
                        <a:rPr lang="es-ES" sz="1100" noProof="0" dirty="0"/>
                        <a:t>SRAP)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noProof="0" dirty="0"/>
                        <a:t>RRTT TR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noProof="0" dirty="0"/>
                        <a:t>Recomendaciones para España</a:t>
                      </a:r>
                    </a:p>
                  </a:txBody>
                  <a:tcPr>
                    <a:solidFill>
                      <a:srgbClr val="0031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546125"/>
                  </a:ext>
                </a:extLst>
              </a:tr>
              <a:tr h="690168">
                <a:tc>
                  <a:txBody>
                    <a:bodyPr/>
                    <a:lstStyle/>
                    <a:p>
                      <a:r>
                        <a:rPr lang="es-ES" sz="1200" b="1" noProof="0" dirty="0"/>
                        <a:t>Balance- energía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noProof="0" dirty="0" err="1"/>
                        <a:t>aFRR</a:t>
                      </a:r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noProof="0" err="1"/>
                        <a:t>mFRR</a:t>
                      </a:r>
                      <a:endParaRPr lang="es-ES" sz="12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noProof="0" dirty="0"/>
                        <a:t>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noProof="0" dirty="0"/>
                        <a:t>SRAD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5031200"/>
                  </a:ext>
                </a:extLst>
              </a:tr>
              <a:tr h="1095928">
                <a:tc>
                  <a:txBody>
                    <a:bodyPr/>
                    <a:lstStyle/>
                    <a:p>
                      <a:r>
                        <a:rPr lang="es-ES" sz="1200" b="1" noProof="0" dirty="0"/>
                        <a:t>Balance- capacidad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noProof="0" dirty="0"/>
                        <a:t>Banda de regulación secundaria</a:t>
                      </a:r>
                    </a:p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noProof="0" dirty="0"/>
                        <a:t>SRAD</a:t>
                      </a:r>
                    </a:p>
                    <a:p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noProof="0" dirty="0"/>
                        <a:t>Potencia activa a subir y bajar de restricciones técnicas en tiempo real (asociadas a balance)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</a:rPr>
                        <a:t>Incluir parte del coste a los precios de desvíos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284740"/>
                  </a:ext>
                </a:extLst>
              </a:tr>
              <a:tr h="1764082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noProof="0" dirty="0"/>
                        <a:t>Restricciones técnicas de red (congestiones y control de tensiones)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noProof="0" dirty="0"/>
                        <a:t>Potencia activa a subir y bajar de restricciones técnicas PDBF fase 1 y 2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noProof="0" dirty="0"/>
                        <a:t>Reducción de potencia de generación y demanda </a:t>
                      </a:r>
                      <a:r>
                        <a:rPr lang="es-ES" sz="1200" noProof="0" dirty="0" err="1"/>
                        <a:t>post-contingencia</a:t>
                      </a:r>
                      <a:r>
                        <a:rPr lang="es-ES" sz="1200" noProof="0" dirty="0"/>
                        <a:t> (SRAP)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noProof="0" dirty="0"/>
                        <a:t>Potencia activa a subir y bajar de restricciones técnicas en tiempo real (asociados a redes)</a:t>
                      </a:r>
                      <a:endParaRPr lang="es-ES" sz="12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noProof="0" dirty="0">
                          <a:solidFill>
                            <a:schemeClr val="tx1"/>
                          </a:solidFill>
                        </a:rPr>
                        <a:t>Asignación siguiendo la metodología de peajes de red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7997884"/>
                  </a:ext>
                </a:extLst>
              </a:tr>
              <a:tr h="690168">
                <a:tc>
                  <a:txBody>
                    <a:bodyPr/>
                    <a:lstStyle/>
                    <a:p>
                      <a:r>
                        <a:rPr lang="es-ES" sz="1200" b="1" noProof="0" dirty="0"/>
                        <a:t>Otros servicios del sistema (arranque en negro, etc.)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b="1" noProof="0" dirty="0"/>
                        <a:t>Costes residuales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904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407993"/>
      </p:ext>
    </p:extLst>
  </p:cSld>
  <p:clrMapOvr>
    <a:masterClrMapping/>
  </p:clrMapOvr>
</p:sld>
</file>

<file path=ppt/theme/theme1.xml><?xml version="1.0" encoding="utf-8"?>
<a:theme xmlns:a="http://schemas.openxmlformats.org/drawingml/2006/main" name="AnalisisPreliminarIIT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tron ICAI (002) [solo lectura]" id="{2F192E96-695C-446E-97BF-6BA763ED83CF}" vid="{61050361-D917-4D32-9697-A68031DE255B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09D7CF6485DC844BDB4FA85F1EC732F" ma:contentTypeVersion="3" ma:contentTypeDescription="Crear nuevo documento." ma:contentTypeScope="" ma:versionID="3c1734a740cfeee643901b491c7dcb2d">
  <xsd:schema xmlns:xsd="http://www.w3.org/2001/XMLSchema" xmlns:xs="http://www.w3.org/2001/XMLSchema" xmlns:p="http://schemas.microsoft.com/office/2006/metadata/properties" xmlns:ns2="72b5990b-79c5-478c-839f-b4395d7db865" targetNamespace="http://schemas.microsoft.com/office/2006/metadata/properties" ma:root="true" ma:fieldsID="146992b50ad1ef3490dd804b470b3412" ns2:_="">
    <xsd:import namespace="72b5990b-79c5-478c-839f-b4395d7db8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b5990b-79c5-478c-839f-b4395d7db8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8D4E98-04BC-4CB9-A217-0806FFA802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b5990b-79c5-478c-839f-b4395d7db8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695B4F-A284-40CE-A208-D76DF56525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C06F2-6811-4915-8A08-5BDC663684E5}">
  <ds:schemaRefs>
    <ds:schemaRef ds:uri="72b5990b-79c5-478c-839f-b4395d7db865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bcd2701c-aa9b-4d12-ba20-f3e3b83070c1}" enabled="0" method="" siteId="{bcd2701c-aa9b-4d12-ba20-f3e3b83070c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patron ICAI</Template>
  <TotalTime>199</TotalTime>
  <Words>2262</Words>
  <Application>Microsoft Office PowerPoint</Application>
  <PresentationFormat>Panorámica</PresentationFormat>
  <Paragraphs>306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Arial</vt:lpstr>
      <vt:lpstr>Gill Sans MT</vt:lpstr>
      <vt:lpstr>Optima</vt:lpstr>
      <vt:lpstr>Wingdings</vt:lpstr>
      <vt:lpstr>AnalisisPreliminarIIT</vt:lpstr>
      <vt:lpstr>Propuesta de asignación y liquidación de los costes de los servicios de ajuste en España</vt:lpstr>
      <vt:lpstr>Contenidos</vt:lpstr>
      <vt:lpstr>1</vt:lpstr>
      <vt:lpstr>Marco conceptual y motivación Evolución del coste de los servicios de ajuste</vt:lpstr>
      <vt:lpstr>Marco conceptual y motivación Teoría regulatoria asignación costes servicios de ajuste</vt:lpstr>
      <vt:lpstr>2</vt:lpstr>
      <vt:lpstr>Teoría y experiencias europeas sobre asignación eficiente Capacidad de balance </vt:lpstr>
      <vt:lpstr>Teoría y experiencias europeas sobre asignación eficiente Congestiones en la red</vt:lpstr>
      <vt:lpstr>Teoría y experiencias europeas sobre asignación eficiente Servicios de ajuste en España y asignación eficiente</vt:lpstr>
      <vt:lpstr>3</vt:lpstr>
      <vt:lpstr>Teoría y experiencias europeas sobre costes residuales Unión Europea: dos enfoques muy distintos</vt:lpstr>
      <vt:lpstr>Teoría y experiencias europeas sobre costes residuales Descuentos en Alemania</vt:lpstr>
      <vt:lpstr>Teoría y experiencias europeas sobre costes residuales Descuentos en Alemania</vt:lpstr>
      <vt:lpstr>Teoría y experiencias europeas sobre costes residuales Descuentos en Alemania</vt:lpstr>
      <vt:lpstr>Teoría y experiencias europeas sobre costes residuales Cargos específicos en Gran Bretaña</vt:lpstr>
      <vt:lpstr>Teoría y experiencias europeas sobre costes residuales Cargos específicos en Gran Bretaña</vt:lpstr>
      <vt:lpstr>Teoría y experiencias europeas sobre costes residuales Cargos específicos en Gran Bretaña</vt:lpstr>
      <vt:lpstr>Teoría y experiencias europeas sobre costes residuales Cargos específicos en Gran Bretaña</vt:lpstr>
      <vt:lpstr>Teoría y experiencias europeas sobre costes residuales Cargos específicos en Gran Bretaña</vt:lpstr>
      <vt:lpstr>Teoría y experiencias europeas sobre costes residuales Cargos específicos en Gran Bretaña</vt:lpstr>
      <vt:lpstr>4</vt:lpstr>
      <vt:lpstr>Propuesta integral para España - asignación eficiente Precio de los desvíos ampliado</vt:lpstr>
      <vt:lpstr>Propuesta integral para España - asignación eficiente Asignación de costes de congestiones según metodología de peajes </vt:lpstr>
      <vt:lpstr>Propuesta integral para España - asignación eficiente Asignación de costes de congestiones según metodología de peajes</vt:lpstr>
      <vt:lpstr>Propuesta integral para España - asignación costes residuales Costes residuales de los servicios de ajuste</vt:lpstr>
      <vt:lpstr>Propuesta integral para España Resumen de la propuesta</vt:lpstr>
      <vt:lpstr>Propuesta de asignación y liquidación de los costes de los servicios de ajuste en España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Propuestas para España</dc:title>
  <dc:creator>pmastropietro@comillas.edu</dc:creator>
  <cp:keywords/>
  <cp:lastModifiedBy>Pedro Gonzalez Gonzalez</cp:lastModifiedBy>
  <cp:revision>403</cp:revision>
  <cp:lastPrinted>2021-03-16T18:44:22Z</cp:lastPrinted>
  <dcterms:created xsi:type="dcterms:W3CDTF">2021-01-25T15:57:45Z</dcterms:created>
  <dcterms:modified xsi:type="dcterms:W3CDTF">2025-10-09T06:58:31Z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0x010100009D7CF6485DC844BDB4FA85F1EC732F</vt:lpwstr>
  </property>
</Properties>
</file>